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6"/>
  </p:notesMasterIdLst>
  <p:sldIdLst>
    <p:sldId id="256" r:id="rId2"/>
    <p:sldId id="266" r:id="rId3"/>
    <p:sldId id="257" r:id="rId4"/>
    <p:sldId id="267" r:id="rId5"/>
    <p:sldId id="268" r:id="rId6"/>
    <p:sldId id="545" r:id="rId7"/>
    <p:sldId id="534" r:id="rId8"/>
    <p:sldId id="269" r:id="rId9"/>
    <p:sldId id="270" r:id="rId10"/>
    <p:sldId id="542" r:id="rId11"/>
    <p:sldId id="543" r:id="rId12"/>
    <p:sldId id="544" r:id="rId13"/>
    <p:sldId id="546" r:id="rId14"/>
    <p:sldId id="271" r:id="rId15"/>
    <p:sldId id="272" r:id="rId16"/>
    <p:sldId id="275" r:id="rId17"/>
    <p:sldId id="276" r:id="rId18"/>
    <p:sldId id="273" r:id="rId19"/>
    <p:sldId id="274" r:id="rId20"/>
    <p:sldId id="547" r:id="rId21"/>
    <p:sldId id="548" r:id="rId22"/>
    <p:sldId id="549" r:id="rId23"/>
    <p:sldId id="551" r:id="rId24"/>
    <p:sldId id="567" r:id="rId25"/>
    <p:sldId id="568" r:id="rId26"/>
    <p:sldId id="550" r:id="rId27"/>
    <p:sldId id="552" r:id="rId28"/>
    <p:sldId id="553" r:id="rId29"/>
    <p:sldId id="554" r:id="rId30"/>
    <p:sldId id="558" r:id="rId31"/>
    <p:sldId id="555" r:id="rId32"/>
    <p:sldId id="557" r:id="rId33"/>
    <p:sldId id="556" r:id="rId34"/>
    <p:sldId id="535" r:id="rId35"/>
    <p:sldId id="258" r:id="rId36"/>
    <p:sldId id="570" r:id="rId37"/>
    <p:sldId id="569" r:id="rId38"/>
    <p:sldId id="571" r:id="rId39"/>
    <p:sldId id="572" r:id="rId40"/>
    <p:sldId id="573" r:id="rId41"/>
    <p:sldId id="574" r:id="rId42"/>
    <p:sldId id="575" r:id="rId43"/>
    <p:sldId id="576" r:id="rId44"/>
    <p:sldId id="577" r:id="rId45"/>
    <p:sldId id="578" r:id="rId46"/>
    <p:sldId id="579" r:id="rId47"/>
    <p:sldId id="580" r:id="rId48"/>
    <p:sldId id="581" r:id="rId49"/>
    <p:sldId id="582" r:id="rId50"/>
    <p:sldId id="583" r:id="rId51"/>
    <p:sldId id="584" r:id="rId52"/>
    <p:sldId id="585" r:id="rId53"/>
    <p:sldId id="586" r:id="rId54"/>
    <p:sldId id="587" r:id="rId55"/>
    <p:sldId id="563" r:id="rId56"/>
    <p:sldId id="564" r:id="rId57"/>
    <p:sldId id="559" r:id="rId58"/>
    <p:sldId id="560" r:id="rId59"/>
    <p:sldId id="561" r:id="rId60"/>
    <p:sldId id="562" r:id="rId61"/>
    <p:sldId id="588" r:id="rId62"/>
    <p:sldId id="589" r:id="rId63"/>
    <p:sldId id="591" r:id="rId64"/>
    <p:sldId id="592" r:id="rId65"/>
    <p:sldId id="593" r:id="rId66"/>
    <p:sldId id="594" r:id="rId67"/>
    <p:sldId id="595" r:id="rId68"/>
    <p:sldId id="596" r:id="rId69"/>
    <p:sldId id="597" r:id="rId70"/>
    <p:sldId id="620" r:id="rId71"/>
    <p:sldId id="599" r:id="rId72"/>
    <p:sldId id="590" r:id="rId73"/>
    <p:sldId id="601" r:id="rId74"/>
    <p:sldId id="600" r:id="rId75"/>
    <p:sldId id="602" r:id="rId76"/>
    <p:sldId id="603" r:id="rId77"/>
    <p:sldId id="604" r:id="rId78"/>
    <p:sldId id="605" r:id="rId79"/>
    <p:sldId id="606" r:id="rId80"/>
    <p:sldId id="607" r:id="rId81"/>
    <p:sldId id="608" r:id="rId82"/>
    <p:sldId id="609" r:id="rId83"/>
    <p:sldId id="610" r:id="rId84"/>
    <p:sldId id="611" r:id="rId85"/>
    <p:sldId id="612" r:id="rId86"/>
    <p:sldId id="613" r:id="rId87"/>
    <p:sldId id="614" r:id="rId88"/>
    <p:sldId id="615" r:id="rId89"/>
    <p:sldId id="616" r:id="rId90"/>
    <p:sldId id="617" r:id="rId91"/>
    <p:sldId id="618" r:id="rId92"/>
    <p:sldId id="619" r:id="rId93"/>
    <p:sldId id="565" r:id="rId94"/>
    <p:sldId id="566" r:id="rId95"/>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24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36EE8-0689-4A52-BC46-DF7F5B86B9FF}" type="datetimeFigureOut">
              <a:rPr lang="zh-TW" altLang="en-US" smtClean="0"/>
              <a:t>2024/9/6</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E4E28-4AE0-4358-9679-061BC34A653F}" type="slidenum">
              <a:rPr lang="zh-TW" altLang="en-US" smtClean="0"/>
              <a:t>‹#›</a:t>
            </a:fld>
            <a:endParaRPr lang="zh-TW" altLang="en-US"/>
          </a:p>
        </p:txBody>
      </p:sp>
    </p:spTree>
    <p:extLst>
      <p:ext uri="{BB962C8B-B14F-4D97-AF65-F5344CB8AC3E}">
        <p14:creationId xmlns:p14="http://schemas.microsoft.com/office/powerpoint/2010/main" val="327322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1" name="Shape 20"/>
          <p:cNvSpPr>
            <a:spLocks noGrp="1"/>
          </p:cNvSpPr>
          <p:nvPr>
            <p:ph type="title"/>
          </p:nvPr>
        </p:nvSpPr>
        <p:spPr>
          <a:xfrm>
            <a:off x="704850" y="4705165"/>
            <a:ext cx="7772400" cy="1447060"/>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53238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bg>
      <p:bgRef idx="1002">
        <a:schemeClr val="bg2"/>
      </p:bgRef>
    </p:bg>
    <p:spTree>
      <p:nvGrpSpPr>
        <p:cNvPr id="1" name=""/>
        <p:cNvGrpSpPr/>
        <p:nvPr/>
      </p:nvGrpSpPr>
      <p:grpSpPr>
        <a:xfrm>
          <a:off x="0" y="0"/>
          <a:ext cx="0" cy="0"/>
          <a:chOff x="0" y="0"/>
          <a:chExt cx="0" cy="0"/>
        </a:xfrm>
      </p:grpSpPr>
      <p:sp>
        <p:nvSpPr>
          <p:cNvPr id="3" name="Shape 2"/>
          <p:cNvSpPr>
            <a:spLocks noGrp="1"/>
          </p:cNvSpPr>
          <p:nvPr>
            <p:ph idx="1"/>
          </p:nvPr>
        </p:nvSpPr>
        <p:spPr>
          <a:xfrm>
            <a:off x="177553" y="1600200"/>
            <a:ext cx="8851037" cy="5121275"/>
          </a:xfrm>
        </p:spPr>
        <p:txBody>
          <a:bodyPr/>
          <a:lstStyle>
            <a:lvl1pPr marL="342900" indent="-342900">
              <a:defRPr lang="zh-TW" altLang="en-US" sz="4000" b="1" kern="1200" dirty="0" smtClean="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cs typeface="+mn-cs"/>
              </a:defRPr>
            </a:lvl1pPr>
            <a:lvl2pPr>
              <a:defRPr sz="2800" b="1">
                <a:latin typeface="微軟正黑體" panose="020B0604030504040204" pitchFamily="34" charset="-120"/>
                <a:ea typeface="微軟正黑體" panose="020B0604030504040204" pitchFamily="34" charset="-120"/>
              </a:defRPr>
            </a:lvl2pPr>
            <a:lvl3pPr>
              <a:defRPr sz="2400" b="1">
                <a:latin typeface="微軟正黑體" panose="020B0604030504040204" pitchFamily="34" charset="-120"/>
                <a:ea typeface="微軟正黑體" panose="020B0604030504040204" pitchFamily="34" charset="-120"/>
              </a:defRPr>
            </a:lvl3pPr>
            <a:lvl4pPr>
              <a:defRPr sz="2000" b="1">
                <a:latin typeface="微軟正黑體" panose="020B0604030504040204" pitchFamily="34" charset="-120"/>
                <a:ea typeface="微軟正黑體" panose="020B0604030504040204" pitchFamily="34" charset="-120"/>
              </a:defRPr>
            </a:lvl4pPr>
            <a:lvl5pPr>
              <a:defRPr b="1">
                <a:latin typeface="微軟正黑體" panose="020B0604030504040204" pitchFamily="34" charset="-120"/>
                <a:ea typeface="微軟正黑體" panose="020B0604030504040204" pitchFamily="34" charset="-120"/>
              </a:defRPr>
            </a:lvl5pPr>
          </a:lstStyle>
          <a:p>
            <a:pPr marL="342900" lvl="0" indent="-342900" algn="l" rtl="0" eaLnBrk="1" latinLnBrk="0" hangingPunct="1">
              <a:spcBef>
                <a:spcPct val="20000"/>
              </a:spcBef>
              <a:spcAft>
                <a:spcPts val="400"/>
              </a:spcAft>
              <a:buFont typeface="Arial"/>
              <a:buChar char="•"/>
            </a:pPr>
            <a:r>
              <a:rPr lang="zh-TW" altLang="en-US"/>
              <a:t>按一下以編輯母片文字樣式</a:t>
            </a:r>
          </a:p>
          <a:p>
            <a:pPr marL="342900" lvl="1" indent="-342900" algn="l" rtl="0" eaLnBrk="1" latinLnBrk="0" hangingPunct="1">
              <a:spcBef>
                <a:spcPct val="20000"/>
              </a:spcBef>
              <a:spcAft>
                <a:spcPts val="400"/>
              </a:spcAft>
              <a:buFont typeface="Arial"/>
              <a:buChar char="•"/>
            </a:pPr>
            <a:r>
              <a:rPr lang="zh-TW" altLang="en-US"/>
              <a:t>第二層</a:t>
            </a:r>
          </a:p>
          <a:p>
            <a:pPr marL="342900" lvl="2" indent="-342900" algn="l" rtl="0" eaLnBrk="1" latinLnBrk="0" hangingPunct="1">
              <a:spcBef>
                <a:spcPct val="20000"/>
              </a:spcBef>
              <a:spcAft>
                <a:spcPts val="400"/>
              </a:spcAft>
              <a:buFont typeface="Arial"/>
              <a:buChar char="•"/>
            </a:pPr>
            <a:r>
              <a:rPr lang="zh-TW" altLang="en-US"/>
              <a:t>第三層</a:t>
            </a:r>
          </a:p>
          <a:p>
            <a:pPr marL="342900" lvl="3" indent="-342900" algn="l" rtl="0" eaLnBrk="1" latinLnBrk="0" hangingPunct="1">
              <a:spcBef>
                <a:spcPct val="20000"/>
              </a:spcBef>
              <a:spcAft>
                <a:spcPts val="400"/>
              </a:spcAft>
              <a:buFont typeface="Arial"/>
              <a:buChar char="•"/>
            </a:pPr>
            <a:r>
              <a:rPr lang="zh-TW" altLang="en-US"/>
              <a:t>第四層</a:t>
            </a:r>
          </a:p>
          <a:p>
            <a:pPr marL="342900" lvl="4" indent="-342900" algn="l" rtl="0" eaLnBrk="1" latinLnBrk="0" hangingPunct="1">
              <a:spcBef>
                <a:spcPct val="20000"/>
              </a:spcBef>
              <a:spcAft>
                <a:spcPts val="400"/>
              </a:spcAft>
              <a:buFont typeface="Arial"/>
              <a:buChar char="•"/>
            </a:pPr>
            <a:r>
              <a:rPr lang="zh-TW" altLang="en-US"/>
              <a:t>第五層</a:t>
            </a:r>
            <a:endParaRPr lang="zh-TW" dirty="0"/>
          </a:p>
        </p:txBody>
      </p:sp>
      <p:sp>
        <p:nvSpPr>
          <p:cNvPr id="4" name="Shape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a:spLocks noGrp="1"/>
          </p:cNvSpPr>
          <p:nvPr>
            <p:ph type="title"/>
          </p:nvPr>
        </p:nvSpPr>
        <p:spPr>
          <a:xfrm>
            <a:off x="275208" y="152400"/>
            <a:ext cx="8753382" cy="1265238"/>
          </a:xfrm>
        </p:spPr>
        <p:txBody>
          <a:bodyPr>
            <a:normAutofit/>
          </a:bodyPr>
          <a:lstStyle>
            <a:lvl1pPr algn="ctr">
              <a:defRPr sz="48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Tree>
    <p:extLst>
      <p:ext uri="{BB962C8B-B14F-4D97-AF65-F5344CB8AC3E}">
        <p14:creationId xmlns:p14="http://schemas.microsoft.com/office/powerpoint/2010/main" val="257349382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323389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Shape 1"/>
          <p:cNvSpPr>
            <a:spLocks noGrp="1"/>
          </p:cNvSpPr>
          <p:nvPr>
            <p:ph type="title"/>
          </p:nvPr>
        </p:nvSpPr>
        <p:spPr>
          <a:xfrm>
            <a:off x="722313" y="4505325"/>
            <a:ext cx="7772400" cy="1362075"/>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5739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3148"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3071761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9280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14397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9144000" cy="1506538"/>
            <a:chOff x="0" y="0"/>
            <a:chExt cx="9144000" cy="1506538"/>
          </a:xfrm>
        </p:grpSpPr>
        <p:pic>
          <p:nvPicPr>
            <p:cNvPr id="7" name="Rectangle 6"/>
            <p:cNvPicPr>
              <a:picLocks noChangeAspect="1"/>
            </p:cNvPicPr>
            <p:nvPr/>
          </p:nvPicPr>
          <p:blipFill>
            <a:blip r:embed="rId9" cstate="print">
              <a:duotone>
                <a:schemeClr val="accent1"/>
                <a:srgbClr val="FFFFFF"/>
              </a:duotone>
            </a:blip>
            <a:srcRect/>
            <a:stretch>
              <a:fillRect/>
            </a:stretch>
          </p:blipFill>
          <p:spPr>
            <a:xfrm>
              <a:off x="0" y="1"/>
              <a:ext cx="9144000" cy="1419224"/>
            </a:xfrm>
            <a:prstGeom prst="rect">
              <a:avLst/>
            </a:prstGeom>
            <a:noFill/>
            <a:ln>
              <a:noFill/>
            </a:ln>
          </p:spPr>
        </p:pic>
        <p:sp>
          <p:nvSpPr>
            <p:cNvPr id="10" name="Rectangle 9"/>
            <p:cNvSpPr/>
            <p:nvPr/>
          </p:nvSpPr>
          <p:spPr>
            <a:xfrm>
              <a:off x="0" y="0"/>
              <a:ext cx="9144000" cy="1447800"/>
            </a:xfrm>
            <a:prstGeom prst="rect">
              <a:avLst/>
            </a:prstGeom>
            <a:gradFill flip="none" rotWithShape="1">
              <a:gsLst>
                <a:gs pos="0">
                  <a:schemeClr val="accent1"/>
                </a:gs>
                <a:gs pos="49000">
                  <a:schemeClr val="accent1">
                    <a:tint val="20000"/>
                    <a:alpha val="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8" name="Straight Connector 7"/>
            <p:cNvCxnSpPr/>
            <p:nvPr/>
          </p:nvCxnSpPr>
          <p:spPr>
            <a:xfrm>
              <a:off x="0" y="142875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504950"/>
              <a:ext cx="9144000" cy="1588"/>
            </a:xfrm>
            <a:prstGeom prst="line">
              <a:avLst/>
            </a:prstGeom>
            <a:ln w="15875" cap="flat" cmpd="sng" algn="ctr">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Rectangle 2"/>
          <p:cNvSpPr>
            <a:spLocks noGrp="1"/>
          </p:cNvSpPr>
          <p:nvPr>
            <p:ph type="body" idx="1"/>
          </p:nvPr>
        </p:nvSpPr>
        <p:spPr>
          <a:xfrm>
            <a:off x="457200" y="1600200"/>
            <a:ext cx="8229600" cy="4525963"/>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Rectangle 3"/>
          <p:cNvSpPr>
            <a:spLocks noGrp="1"/>
          </p:cNvSpPr>
          <p:nvPr>
            <p:ph type="dt" sz="half" idx="2"/>
          </p:nvPr>
        </p:nvSpPr>
        <p:spPr>
          <a:xfrm>
            <a:off x="457200" y="6356350"/>
            <a:ext cx="2133600" cy="365125"/>
          </a:xfrm>
          <a:prstGeom prst="rect">
            <a:avLst/>
          </a:prstGeom>
        </p:spPr>
        <p:txBody>
          <a:bodyPr vert="horz" rtlCol="0" anchor="ctr"/>
          <a:lstStyle>
            <a:lvl1pPr algn="l" latinLnBrk="0">
              <a:defRPr lang="zh-TW" sz="1200">
                <a:solidFill>
                  <a:schemeClr val="tx1">
                    <a:tint val="75000"/>
                  </a:schemeClr>
                </a:solidFill>
              </a:defRPr>
            </a:lvl1pPr>
          </a:lstStyle>
          <a:p>
            <a:fld id="{5BCAD085-E8A6-8845-BD4E-CB4CCA059FC4}" type="datetimeFigureOut">
              <a:rPr lang="en-US" smtClean="0"/>
              <a:t>9/6/2024</a:t>
            </a:fld>
            <a:endParaRPr lang="en-US"/>
          </a:p>
        </p:txBody>
      </p:sp>
      <p:sp>
        <p:nvSpPr>
          <p:cNvPr id="5" name="Rectangle 4"/>
          <p:cNvSpPr>
            <a:spLocks noGrp="1"/>
          </p:cNvSpPr>
          <p:nvPr>
            <p:ph type="ftr" sz="quarter" idx="3"/>
          </p:nvPr>
        </p:nvSpPr>
        <p:spPr>
          <a:xfrm>
            <a:off x="3124200" y="6356350"/>
            <a:ext cx="2895600" cy="365125"/>
          </a:xfrm>
          <a:prstGeom prst="rect">
            <a:avLst/>
          </a:prstGeom>
        </p:spPr>
        <p:txBody>
          <a:bodyPr vert="horz" rtlCol="0" anchor="ctr"/>
          <a:lstStyle>
            <a:lvl1pPr algn="ctr" latinLnBrk="0">
              <a:defRPr lang="zh-TW" sz="1200">
                <a:solidFill>
                  <a:schemeClr val="tx1">
                    <a:tint val="75000"/>
                  </a:schemeClr>
                </a:solidFill>
              </a:defRPr>
            </a:lvl1pPr>
          </a:lstStyle>
          <a:p>
            <a:endParaRPr lang="en-US"/>
          </a:p>
        </p:txBody>
      </p:sp>
      <p:sp>
        <p:nvSpPr>
          <p:cNvPr id="6" name="Rectangle 5"/>
          <p:cNvSpPr>
            <a:spLocks noGrp="1"/>
          </p:cNvSpPr>
          <p:nvPr>
            <p:ph type="sldNum" sz="quarter" idx="4"/>
          </p:nvPr>
        </p:nvSpPr>
        <p:spPr>
          <a:xfrm>
            <a:off x="6553200" y="6356350"/>
            <a:ext cx="2133600" cy="365125"/>
          </a:xfrm>
          <a:prstGeom prst="rect">
            <a:avLst/>
          </a:prstGeom>
        </p:spPr>
        <p:txBody>
          <a:bodyPr vert="horz" rtlCol="0" anchor="ctr"/>
          <a:lstStyle>
            <a:lvl1pPr algn="r" latinLnBrk="0">
              <a:defRPr lang="zh-TW" sz="1200">
                <a:solidFill>
                  <a:schemeClr val="tx1">
                    <a:tint val="75000"/>
                  </a:schemeClr>
                </a:solidFill>
              </a:defRPr>
            </a:lvl1pPr>
          </a:lstStyle>
          <a:p>
            <a:fld id="{C1FF6DA9-008F-8B48-92A6-B652298478BF}" type="slidenum">
              <a:rPr lang="en-US" smtClean="0"/>
              <a:t>‹#›</a:t>
            </a:fld>
            <a:endParaRPr lang="en-US"/>
          </a:p>
        </p:txBody>
      </p:sp>
      <p:sp>
        <p:nvSpPr>
          <p:cNvPr id="13" name="Rectangle 12"/>
          <p:cNvSpPr>
            <a:spLocks noGrp="1"/>
          </p:cNvSpPr>
          <p:nvPr>
            <p:ph type="title"/>
          </p:nvPr>
        </p:nvSpPr>
        <p:spPr>
          <a:xfrm>
            <a:off x="457200" y="152400"/>
            <a:ext cx="8229600" cy="1265238"/>
          </a:xfrm>
          <a:prstGeom prst="rect">
            <a:avLst/>
          </a:prstGeom>
        </p:spPr>
        <p:txBody>
          <a:bodyPr vert="horz" rtlCol="0" anchor="ctr">
            <a:normAutofit/>
          </a:bodyPr>
          <a:lstStyle/>
          <a:p>
            <a:r>
              <a:rPr lang="zh-TW"/>
              <a:t>按一下以編輯母片標題樣式</a:t>
            </a:r>
          </a:p>
        </p:txBody>
      </p:sp>
    </p:spTree>
    <p:extLst>
      <p:ext uri="{BB962C8B-B14F-4D97-AF65-F5344CB8AC3E}">
        <p14:creationId xmlns:p14="http://schemas.microsoft.com/office/powerpoint/2010/main" val="7281814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latinLnBrk="0" hangingPunct="1">
        <a:spcBef>
          <a:spcPct val="0"/>
        </a:spcBef>
        <a:buNone/>
        <a:defRPr kumimoji="0" lang="zh-TW" sz="4000" b="0" u="none" strike="noStrike" kern="1200" cap="none" spc="0" normalizeH="0" baseline="0">
          <a:ln>
            <a:noFill/>
          </a:ln>
          <a:solidFill>
            <a:schemeClr val="tx1"/>
          </a:solidFill>
          <a:effectLst>
            <a:outerShdw blurRad="50800" dist="50800" dir="2700000" algn="tl" rotWithShape="0">
              <a:srgbClr val="000000">
                <a:alpha val="43137"/>
              </a:srgbClr>
            </a:outerShdw>
          </a:effectLst>
          <a:uLnTx/>
          <a:uFillTx/>
          <a:latin typeface="+mj-lt"/>
          <a:ea typeface="+mj-ea"/>
          <a:cs typeface="+mj-cs"/>
        </a:defRPr>
      </a:lvl1pPr>
    </p:titleStyle>
    <p:bodyStyle>
      <a:lvl1pPr marL="342900" indent="-342900" algn="l" rtl="0" eaLnBrk="1" latinLnBrk="0" hangingPunct="1">
        <a:spcBef>
          <a:spcPct val="20000"/>
        </a:spcBef>
        <a:spcAft>
          <a:spcPts val="400"/>
        </a:spcAft>
        <a:buFont typeface="Arial"/>
        <a:buChar char="•"/>
        <a:defRPr lang="zh-TW" sz="2800" kern="1200">
          <a:solidFill>
            <a:schemeClr val="tx1"/>
          </a:solidFill>
          <a:effectLst>
            <a:outerShdw blurRad="50800" dist="50800" dir="2700000" algn="tl" rotWithShape="0">
              <a:srgbClr val="000000">
                <a:alpha val="43137"/>
              </a:srgbClr>
            </a:outerShdw>
          </a:effectLst>
          <a:latin typeface="+mn-lt"/>
          <a:ea typeface="+mn-ea"/>
          <a:cs typeface="+mn-cs"/>
        </a:defRPr>
      </a:lvl1pPr>
      <a:lvl2pPr marL="742950" indent="-285750" algn="l" rtl="0" eaLnBrk="1" latinLnBrk="0" hangingPunct="1">
        <a:spcBef>
          <a:spcPct val="20000"/>
        </a:spcBef>
        <a:buFont typeface="Arial"/>
        <a:buChar char="–"/>
        <a:defRPr lang="zh-TW" sz="2400" kern="1200">
          <a:solidFill>
            <a:schemeClr val="tx1"/>
          </a:solidFill>
          <a:effectLst>
            <a:outerShdw blurRad="50800" dist="50800" dir="2700000" algn="tl" rotWithShape="0">
              <a:srgbClr val="000000">
                <a:alpha val="43137"/>
              </a:srgbClr>
            </a:outerShdw>
          </a:effectLst>
          <a:latin typeface="+mn-lt"/>
          <a:ea typeface="+mn-ea"/>
          <a:cs typeface="+mn-cs"/>
        </a:defRPr>
      </a:lvl2pPr>
      <a:lvl3pPr marL="1143000" indent="-228600" algn="l" rtl="0" eaLnBrk="1" latinLnBrk="0" hangingPunct="1">
        <a:spcBef>
          <a:spcPct val="20000"/>
        </a:spcBef>
        <a:buFont typeface="Arial"/>
        <a:buChar char="•"/>
        <a:defRPr lang="zh-TW" sz="2000" kern="1200">
          <a:solidFill>
            <a:schemeClr val="tx1"/>
          </a:solidFill>
          <a:effectLst>
            <a:outerShdw blurRad="50800" dist="50800" dir="2700000" algn="tl" rotWithShape="0">
              <a:srgbClr val="000000">
                <a:alpha val="43137"/>
              </a:srgbClr>
            </a:outerShdw>
          </a:effectLst>
          <a:latin typeface="+mn-lt"/>
          <a:ea typeface="+mn-ea"/>
          <a:cs typeface="+mn-cs"/>
        </a:defRPr>
      </a:lvl3pPr>
      <a:lvl4pPr marL="16002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4pPr>
      <a:lvl5pPr marL="20574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5pPr>
      <a:lvl6pPr marL="2514600" indent="-228600" algn="l" rtl="0" eaLnBrk="1" latinLnBrk="0" hangingPunct="1">
        <a:spcBef>
          <a:spcPct val="20000"/>
        </a:spcBef>
        <a:buFont typeface="Arial"/>
        <a:buChar char="•"/>
        <a:defRPr lang="zh-TW"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lang="zh-TW"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lang="zh-TW"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lang="zh-TW" sz="2000" kern="1200">
          <a:solidFill>
            <a:schemeClr val="tx1"/>
          </a:solidFill>
          <a:latin typeface="+mn-lt"/>
          <a:ea typeface="+mn-ea"/>
          <a:cs typeface="+mn-cs"/>
        </a:defRPr>
      </a:lvl9pPr>
    </p:bodyStyle>
    <p:otherStyle>
      <a:lvl1pPr marL="0" algn="l" rtl="0" eaLnBrk="1" latinLnBrk="0" hangingPunct="1">
        <a:defRPr lang="zh-TW" kern="1200">
          <a:solidFill>
            <a:schemeClr val="tx1"/>
          </a:solidFill>
          <a:latin typeface="+mn-lt"/>
          <a:ea typeface="+mn-ea"/>
          <a:cs typeface="+mn-cs"/>
        </a:defRPr>
      </a:lvl1pPr>
      <a:lvl2pPr marL="457200" algn="l" rtl="0" eaLnBrk="1" hangingPunct="1">
        <a:defRPr lang="zh-TW" kern="1200">
          <a:solidFill>
            <a:schemeClr val="tx1"/>
          </a:solidFill>
          <a:latin typeface="+mn-lt"/>
          <a:ea typeface="+mn-ea"/>
          <a:cs typeface="+mn-cs"/>
        </a:defRPr>
      </a:lvl2pPr>
      <a:lvl3pPr marL="914400" algn="l" rtl="0" eaLnBrk="1" hangingPunct="1">
        <a:defRPr lang="zh-TW" kern="1200">
          <a:solidFill>
            <a:schemeClr val="tx1"/>
          </a:solidFill>
          <a:latin typeface="+mn-lt"/>
          <a:ea typeface="+mn-ea"/>
          <a:cs typeface="+mn-cs"/>
        </a:defRPr>
      </a:lvl3pPr>
      <a:lvl4pPr marL="1371600" algn="l" rtl="0" eaLnBrk="1" hangingPunct="1">
        <a:defRPr lang="zh-TW" kern="1200">
          <a:solidFill>
            <a:schemeClr val="tx1"/>
          </a:solidFill>
          <a:latin typeface="+mn-lt"/>
          <a:ea typeface="+mn-ea"/>
          <a:cs typeface="+mn-cs"/>
        </a:defRPr>
      </a:lvl4pPr>
      <a:lvl5pPr marL="1828800" algn="l" rtl="0" eaLnBrk="1" hangingPunct="1">
        <a:defRPr lang="zh-TW" kern="1200">
          <a:solidFill>
            <a:schemeClr val="tx1"/>
          </a:solidFill>
          <a:latin typeface="+mn-lt"/>
          <a:ea typeface="+mn-ea"/>
          <a:cs typeface="+mn-cs"/>
        </a:defRPr>
      </a:lvl5pPr>
      <a:lvl6pPr marL="2286000" algn="l" rtl="0" eaLnBrk="1" hangingPunct="1">
        <a:defRPr lang="zh-TW" kern="1200">
          <a:solidFill>
            <a:schemeClr val="tx1"/>
          </a:solidFill>
          <a:latin typeface="+mn-lt"/>
          <a:ea typeface="+mn-ea"/>
          <a:cs typeface="+mn-cs"/>
        </a:defRPr>
      </a:lvl6pPr>
      <a:lvl7pPr marL="2743200" algn="l" rtl="0" eaLnBrk="1" hangingPunct="1">
        <a:defRPr lang="zh-TW" kern="1200">
          <a:solidFill>
            <a:schemeClr val="tx1"/>
          </a:solidFill>
          <a:latin typeface="+mn-lt"/>
          <a:ea typeface="+mn-ea"/>
          <a:cs typeface="+mn-cs"/>
        </a:defRPr>
      </a:lvl7pPr>
      <a:lvl8pPr marL="3200400" algn="l" rtl="0" eaLnBrk="1" hangingPunct="1">
        <a:defRPr lang="zh-TW" kern="1200">
          <a:solidFill>
            <a:schemeClr val="tx1"/>
          </a:solidFill>
          <a:latin typeface="+mn-lt"/>
          <a:ea typeface="+mn-ea"/>
          <a:cs typeface="+mn-cs"/>
        </a:defRPr>
      </a:lvl8pPr>
      <a:lvl9pPr marL="3657600" algn="l" rtl="0" eaLnBrk="1" hangingPunct="1">
        <a:defRPr lang="zh-TW"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nlinedoctranslator.com/en/?utm_source=onlinedoctranslator&amp;utm_medium=pptx&amp;utm_campaign=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hyperlink" Target="https://ads.google.co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4958499"/>
            <a:ext cx="7772400" cy="1193726"/>
          </a:xfrm>
        </p:spPr>
        <p:txBody>
          <a:bodyPr>
            <a:normAutofit/>
          </a:bodyPr>
          <a:lstStyle/>
          <a:p>
            <a:pPr rtl="0"/>
            <a:r>
              <a:rPr lang="en-US" altLang="zh-CN" dirty="0"/>
              <a:t>Ching-Wen Chen</a:t>
            </a:r>
            <a:endParaRPr dirty="0"/>
          </a:p>
        </p:txBody>
      </p:sp>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337351" y="1046375"/>
            <a:ext cx="8495931" cy="3393650"/>
          </a:xfrm>
        </p:spPr>
        <p:txBody>
          <a:bodyPr>
            <a:normAutofit fontScale="77500" lnSpcReduction="20000"/>
          </a:bodyPr>
          <a:lstStyle/>
          <a:p>
            <a:pPr rtl="0"/>
            <a:r>
              <a:rPr lang="en-US" altLang="zh-TW" sz="6300" dirty="0"/>
              <a:t>Search Engine Marketing (SEM) </a:t>
            </a:r>
          </a:p>
          <a:p>
            <a:pPr rtl="0"/>
            <a:r>
              <a:rPr lang="en-US" altLang="zh-TW" sz="5200" dirty="0"/>
              <a:t>and Search Engine Optimization (SEO)</a:t>
            </a:r>
          </a:p>
          <a:p>
            <a:pPr rtl="0"/>
            <a:r>
              <a:rPr lang="en-US" altLang="zh-TW" dirty="0"/>
              <a:t> Implementation</a:t>
            </a:r>
            <a:endParaRPr lang="zh-TW" altLang="en-US" dirty="0"/>
          </a:p>
        </p:txBody>
      </p:sp>
      <p:sp>
        <p:nvSpPr>
          <p:cNvPr id="100010001" name="ODT_ATTR_LBL_SHAPE">
            <a:extLst>
              <a:ext uri="{FF2B5EF4-FFF2-40B4-BE49-F238E27FC236}">
                <a16:creationId xmlns:a16="http://schemas.microsoft.com/office/drawing/2014/main"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Translated from Chinese (Simplified) to English - </a:t>
            </a:r>
            <a:r>
              <a:rPr lang="en-US" sz="1000" u="sng" dirty="0">
                <a:solidFill>
                  <a:srgbClr val="0F2B46"/>
                </a:solidFill>
                <a:effectLst/>
                <a:latin typeface="Roboto" panose="02000000000000000000" pitchFamily="2" charset="0"/>
                <a:hlinkClick r:id="rId2"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id="{B066AC4A-9A1C-4C10-800A-DAF9F276438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337351" y="1036948"/>
            <a:ext cx="8495931" cy="4166648"/>
          </a:xfrm>
        </p:spPr>
        <p:txBody>
          <a:bodyPr>
            <a:normAutofit fontScale="85000" lnSpcReduction="10000"/>
          </a:bodyPr>
          <a:lstStyle/>
          <a:p>
            <a:pPr rtl="0"/>
            <a:r>
              <a:rPr lang="en-US" altLang="zh-CN" sz="7700" dirty="0"/>
              <a:t>The method of using search engines for marketing is called </a:t>
            </a:r>
          </a:p>
          <a:p>
            <a:pPr algn="l" rtl="0"/>
            <a:r>
              <a:rPr lang="en-US" altLang="zh-CN" sz="4700" dirty="0"/>
              <a:t>【</a:t>
            </a:r>
            <a:r>
              <a:rPr lang="en-US" altLang="zh-CN" sz="4700" dirty="0">
                <a:solidFill>
                  <a:srgbClr val="7030A0"/>
                </a:solidFill>
              </a:rPr>
              <a:t>SEM, Search Engine Marketing】</a:t>
            </a:r>
            <a:endParaRPr lang="en-US" altLang="zh-CN" sz="4700" dirty="0"/>
          </a:p>
        </p:txBody>
      </p:sp>
    </p:spTree>
    <p:extLst>
      <p:ext uri="{BB962C8B-B14F-4D97-AF65-F5344CB8AC3E}">
        <p14:creationId xmlns:p14="http://schemas.microsoft.com/office/powerpoint/2010/main" val="58680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A45F31C-D3E6-4120-8DDF-98BAF95C6221}"/>
              </a:ext>
            </a:extLst>
          </p:cNvPr>
          <p:cNvSpPr>
            <a:spLocks noGrp="1"/>
          </p:cNvSpPr>
          <p:nvPr>
            <p:ph idx="1"/>
          </p:nvPr>
        </p:nvSpPr>
        <p:spPr/>
        <p:txBody>
          <a:bodyPr>
            <a:normAutofit fontScale="85000" lnSpcReduction="20000"/>
          </a:bodyPr>
          <a:lstStyle/>
          <a:p>
            <a:pPr algn="l" rtl="0"/>
            <a:r>
              <a:rPr lang="zh-CN" altLang="en-US" dirty="0"/>
              <a:t>No.</a:t>
            </a:r>
            <a:r>
              <a:rPr lang="en-US" altLang="zh-CN" dirty="0"/>
              <a:t>1</a:t>
            </a:r>
            <a:r>
              <a:rPr lang="zh-CN" altLang="en-US" dirty="0"/>
              <a:t>Type:</a:t>
            </a:r>
            <a:r>
              <a:rPr lang="zh-CN" altLang="en-US" dirty="0">
                <a:solidFill>
                  <a:srgbClr val="C00000"/>
                </a:solidFill>
              </a:rPr>
              <a:t>Paid Advertising</a:t>
            </a:r>
            <a:r>
              <a:rPr lang="en-US" altLang="zh-CN" dirty="0">
                <a:sym typeface="Wingdings" panose="05000000000000000000" pitchFamily="2" charset="2"/>
              </a:rPr>
              <a:t></a:t>
            </a:r>
            <a:r>
              <a:rPr lang="zh-CN" altLang="en-US" dirty="0">
                <a:sym typeface="Wingdings" panose="05000000000000000000" pitchFamily="2" charset="2"/>
              </a:rPr>
              <a:t>Bring</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Paid data</a:t>
            </a:r>
            <a:r>
              <a:rPr lang="en-US" altLang="zh-CN" dirty="0">
                <a:sym typeface="Wingdings" panose="05000000000000000000" pitchFamily="2" charset="2"/>
              </a:rPr>
              <a:t>】</a:t>
            </a:r>
          </a:p>
          <a:p>
            <a:pPr algn="l" rtl="0"/>
            <a:endParaRPr lang="en-US" altLang="zh-TW" dirty="0">
              <a:sym typeface="Wingdings" panose="05000000000000000000" pitchFamily="2" charset="2"/>
            </a:endParaRPr>
          </a:p>
          <a:p>
            <a:pPr algn="l" rtl="0"/>
            <a:endParaRPr lang="en-US" altLang="zh-TW" dirty="0">
              <a:sym typeface="Wingdings" panose="05000000000000000000" pitchFamily="2" charset="2"/>
            </a:endParaRPr>
          </a:p>
          <a:p>
            <a:pPr algn="l" rtl="0"/>
            <a:endParaRPr lang="en-US" altLang="zh-TW" dirty="0">
              <a:sym typeface="Wingdings" panose="05000000000000000000" pitchFamily="2" charset="2"/>
            </a:endParaRPr>
          </a:p>
          <a:p>
            <a:pPr algn="l" rtl="0"/>
            <a:endParaRPr lang="en-US" altLang="zh-TW" dirty="0">
              <a:sym typeface="Wingdings" panose="05000000000000000000" pitchFamily="2" charset="2"/>
            </a:endParaRPr>
          </a:p>
          <a:p>
            <a:pPr algn="l" rtl="0"/>
            <a:endParaRPr lang="en-US" altLang="zh-TW" dirty="0">
              <a:sym typeface="Wingdings" panose="05000000000000000000" pitchFamily="2" charset="2"/>
            </a:endParaRPr>
          </a:p>
          <a:p>
            <a:pPr algn="l" rtl="0"/>
            <a:r>
              <a:rPr lang="zh-CN" altLang="en-US" dirty="0"/>
              <a:t>No.</a:t>
            </a:r>
            <a:r>
              <a:rPr lang="en-US" altLang="zh-CN" dirty="0"/>
              <a:t>2</a:t>
            </a:r>
            <a:r>
              <a:rPr lang="zh-CN" altLang="en-US" dirty="0"/>
              <a:t>Type:</a:t>
            </a:r>
            <a:r>
              <a:rPr lang="zh-CN" altLang="en-US" dirty="0">
                <a:solidFill>
                  <a:srgbClr val="C00000"/>
                </a:solidFill>
              </a:rPr>
              <a:t>Search keywords</a:t>
            </a:r>
            <a:r>
              <a:rPr lang="en-US" altLang="zh-CN" dirty="0">
                <a:sym typeface="Wingdings" panose="05000000000000000000" pitchFamily="2" charset="2"/>
              </a:rPr>
              <a:t></a:t>
            </a:r>
            <a:r>
              <a:rPr lang="zh-CN" altLang="en-US" dirty="0">
                <a:sym typeface="Wingdings" panose="05000000000000000000" pitchFamily="2" charset="2"/>
              </a:rPr>
              <a:t>Bring</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Organic traffic</a:t>
            </a:r>
            <a:r>
              <a:rPr lang="en-US" altLang="zh-CN" dirty="0">
                <a:sym typeface="Wingdings" panose="05000000000000000000" pitchFamily="2" charset="2"/>
              </a:rPr>
              <a:t>】</a:t>
            </a:r>
            <a:endParaRPr lang="zh-TW" altLang="en-US" dirty="0">
              <a:solidFill>
                <a:srgbClr val="C00000"/>
              </a:solidFill>
            </a:endParaRPr>
          </a:p>
          <a:p>
            <a:pPr algn="l" rtl="0"/>
            <a:endParaRPr lang="zh-TW" altLang="en-US" dirty="0"/>
          </a:p>
        </p:txBody>
      </p:sp>
      <p:sp>
        <p:nvSpPr>
          <p:cNvPr id="3" name="標題 2">
            <a:extLst>
              <a:ext uri="{FF2B5EF4-FFF2-40B4-BE49-F238E27FC236}">
                <a16:creationId xmlns:a16="http://schemas.microsoft.com/office/drawing/2014/main" id="{6318044B-5113-42E0-93D0-BE4240D75A51}"/>
              </a:ext>
            </a:extLst>
          </p:cNvPr>
          <p:cNvSpPr>
            <a:spLocks noGrp="1"/>
          </p:cNvSpPr>
          <p:nvPr>
            <p:ph type="title"/>
          </p:nvPr>
        </p:nvSpPr>
        <p:spPr/>
        <p:txBody>
          <a:bodyPr>
            <a:normAutofit fontScale="90000"/>
          </a:bodyPr>
          <a:lstStyle/>
          <a:p>
            <a:pPr rtl="0"/>
            <a:r>
              <a:rPr lang="en-US" altLang="zh-CN" dirty="0"/>
              <a:t>There are two types of Search Engine Marketing (SEM).</a:t>
            </a:r>
            <a:endParaRPr lang="zh-TW" altLang="en-US" dirty="0"/>
          </a:p>
        </p:txBody>
      </p:sp>
      <p:pic>
        <p:nvPicPr>
          <p:cNvPr id="7" name="圖片 6">
            <a:extLst>
              <a:ext uri="{FF2B5EF4-FFF2-40B4-BE49-F238E27FC236}">
                <a16:creationId xmlns:a16="http://schemas.microsoft.com/office/drawing/2014/main" id="{E862F924-5845-4895-A105-7B8949707446}"/>
              </a:ext>
            </a:extLst>
          </p:cNvPr>
          <p:cNvPicPr>
            <a:picLocks noChangeAspect="1"/>
          </p:cNvPicPr>
          <p:nvPr/>
        </p:nvPicPr>
        <p:blipFill>
          <a:blip r:embed="rId2"/>
          <a:stretch>
            <a:fillRect/>
          </a:stretch>
        </p:blipFill>
        <p:spPr>
          <a:xfrm>
            <a:off x="886119" y="2542762"/>
            <a:ext cx="7018645" cy="2947096"/>
          </a:xfrm>
          <a:prstGeom prst="rect">
            <a:avLst/>
          </a:prstGeom>
        </p:spPr>
      </p:pic>
    </p:spTree>
    <p:extLst>
      <p:ext uri="{BB962C8B-B14F-4D97-AF65-F5344CB8AC3E}">
        <p14:creationId xmlns:p14="http://schemas.microsoft.com/office/powerpoint/2010/main" val="407782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5FAA644F-9C05-4FDF-9790-7FED15743DBF}"/>
              </a:ext>
            </a:extLst>
          </p:cNvPr>
          <p:cNvPicPr>
            <a:picLocks noGrp="1" noChangeAspect="1"/>
          </p:cNvPicPr>
          <p:nvPr>
            <p:ph idx="1"/>
          </p:nvPr>
        </p:nvPicPr>
        <p:blipFill>
          <a:blip r:embed="rId2"/>
          <a:stretch>
            <a:fillRect/>
          </a:stretch>
        </p:blipFill>
        <p:spPr>
          <a:xfrm>
            <a:off x="177800" y="1946814"/>
            <a:ext cx="8850313" cy="4428046"/>
          </a:xfrm>
        </p:spPr>
      </p:pic>
      <p:sp>
        <p:nvSpPr>
          <p:cNvPr id="3" name="標題 2">
            <a:extLst>
              <a:ext uri="{FF2B5EF4-FFF2-40B4-BE49-F238E27FC236}">
                <a16:creationId xmlns:a16="http://schemas.microsoft.com/office/drawing/2014/main" id="{6318044B-5113-42E0-93D0-BE4240D75A51}"/>
              </a:ext>
            </a:extLst>
          </p:cNvPr>
          <p:cNvSpPr>
            <a:spLocks noGrp="1"/>
          </p:cNvSpPr>
          <p:nvPr>
            <p:ph type="title"/>
          </p:nvPr>
        </p:nvSpPr>
        <p:spPr/>
        <p:txBody>
          <a:bodyPr>
            <a:normAutofit fontScale="90000"/>
          </a:bodyPr>
          <a:lstStyle/>
          <a:p>
            <a:pPr rtl="0"/>
            <a:r>
              <a:rPr lang="en-US" altLang="zh-CN" dirty="0"/>
              <a:t>There are two types of Search Engine Marketing (SEM).</a:t>
            </a:r>
            <a:endParaRPr lang="zh-TW" altLang="en-US" dirty="0"/>
          </a:p>
        </p:txBody>
      </p:sp>
    </p:spTree>
    <p:extLst>
      <p:ext uri="{BB962C8B-B14F-4D97-AF65-F5344CB8AC3E}">
        <p14:creationId xmlns:p14="http://schemas.microsoft.com/office/powerpoint/2010/main" val="1078624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p:txBody>
          <a:bodyPr>
            <a:normAutofit fontScale="85000" lnSpcReduction="10000"/>
          </a:bodyPr>
          <a:lstStyle/>
          <a:p>
            <a:pPr algn="l" rtl="0"/>
            <a:r>
              <a:rPr lang="zh-CN" altLang="en-US" dirty="0"/>
              <a:t>How can I improve my</a:t>
            </a:r>
            <a:endParaRPr lang="en-US" altLang="zh-CN" dirty="0"/>
          </a:p>
          <a:p>
            <a:pPr rtl="0"/>
            <a:r>
              <a:rPr lang="zh-CN" altLang="en-US" dirty="0"/>
              <a:t>The site's organic search ranking?</a:t>
            </a:r>
            <a:endParaRPr lang="zh-TW" altLang="en-US" dirty="0"/>
          </a:p>
        </p:txBody>
      </p:sp>
    </p:spTree>
    <p:extLst>
      <p:ext uri="{BB962C8B-B14F-4D97-AF65-F5344CB8AC3E}">
        <p14:creationId xmlns:p14="http://schemas.microsoft.com/office/powerpoint/2010/main" val="280425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904520"/>
            <a:ext cx="8495931" cy="3582638"/>
          </a:xfrm>
        </p:spPr>
        <p:txBody>
          <a:bodyPr>
            <a:normAutofit fontScale="70000" lnSpcReduction="20000"/>
          </a:bodyPr>
          <a:lstStyle/>
          <a:p>
            <a:pPr algn="l" rtl="0"/>
            <a:r>
              <a:rPr lang="en-US" altLang="zh-CN" u="sng" dirty="0"/>
              <a:t>Doubts</a:t>
            </a:r>
            <a:r>
              <a:rPr lang="zh-CN" altLang="en-US" dirty="0"/>
              <a:t>:</a:t>
            </a:r>
            <a:endParaRPr lang="en-US" altLang="zh-CN" dirty="0"/>
          </a:p>
          <a:p>
            <a:pPr algn="l" rtl="0"/>
            <a:endParaRPr lang="en-US" altLang="zh-CN" dirty="0"/>
          </a:p>
          <a:p>
            <a:pPr algn="l" rtl="0"/>
            <a:r>
              <a:rPr lang="en-US" altLang="zh-CN" dirty="0">
                <a:solidFill>
                  <a:srgbClr val="7030A0"/>
                </a:solidFill>
              </a:rPr>
              <a:t>How does the Google search engine calculate ranking and order?</a:t>
            </a:r>
            <a:endParaRPr lang="en-US" altLang="zh-TW" dirty="0">
              <a:solidFill>
                <a:srgbClr val="7030A0"/>
              </a:solidFill>
            </a:endParaRPr>
          </a:p>
        </p:txBody>
      </p:sp>
    </p:spTree>
    <p:extLst>
      <p:ext uri="{BB962C8B-B14F-4D97-AF65-F5344CB8AC3E}">
        <p14:creationId xmlns:p14="http://schemas.microsoft.com/office/powerpoint/2010/main" val="55301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58E016D-E8C5-4D25-87F0-972E5B747AB0}"/>
              </a:ext>
            </a:extLst>
          </p:cNvPr>
          <p:cNvSpPr>
            <a:spLocks noGrp="1"/>
          </p:cNvSpPr>
          <p:nvPr>
            <p:ph idx="1"/>
          </p:nvPr>
        </p:nvSpPr>
        <p:spPr/>
        <p:txBody>
          <a:bodyPr>
            <a:normAutofit fontScale="85000" lnSpcReduction="20000"/>
          </a:bodyPr>
          <a:lstStyle/>
          <a:p>
            <a:pPr algn="l" rtl="0"/>
            <a:r>
              <a:rPr lang="en-US" altLang="zh-TW" dirty="0"/>
              <a:t>Google</a:t>
            </a:r>
            <a:r>
              <a:rPr lang="zh-TW" altLang="en-US" dirty="0"/>
              <a:t>Search engine ranking and sorting is done through a</a:t>
            </a:r>
            <a:r>
              <a:rPr lang="zh-TW" altLang="en-US" dirty="0">
                <a:solidFill>
                  <a:srgbClr val="7030A0"/>
                </a:solidFill>
                <a:highlight>
                  <a:srgbClr val="FFFF00"/>
                </a:highlight>
              </a:rPr>
              <a:t>Complex algorithms</a:t>
            </a:r>
            <a:r>
              <a:rPr lang="zh-TW" altLang="en-US" dirty="0"/>
              <a:t>To decide,</a:t>
            </a:r>
            <a:endParaRPr lang="en-US" altLang="zh-TW" dirty="0"/>
          </a:p>
          <a:p>
            <a:pPr algn="l" rtl="0"/>
            <a:r>
              <a:rPr lang="zh-TW" altLang="en-US" dirty="0"/>
              <a:t>This algorithm</a:t>
            </a:r>
            <a:r>
              <a:rPr lang="zh-TW" altLang="en-US" dirty="0">
                <a:solidFill>
                  <a:srgbClr val="7030A0"/>
                </a:solidFill>
                <a:highlight>
                  <a:srgbClr val="FFFF00"/>
                </a:highlight>
              </a:rPr>
              <a:t>Many factors will be considered</a:t>
            </a:r>
            <a:r>
              <a:rPr lang="zh-TW" altLang="en-US" dirty="0"/>
              <a:t>to determine the ranking of each web page in the search results.</a:t>
            </a:r>
            <a:endParaRPr lang="en-US" altLang="zh-TW" dirty="0"/>
          </a:p>
          <a:p>
            <a:pPr algn="l" rtl="0"/>
            <a:r>
              <a:rPr lang="en-US" altLang="zh-CN" dirty="0">
                <a:solidFill>
                  <a:srgbClr val="C00000"/>
                </a:solidFill>
              </a:rPr>
              <a:t>Google</a:t>
            </a:r>
            <a:r>
              <a:rPr lang="zh-CN" altLang="en-US" dirty="0">
                <a:solidFill>
                  <a:srgbClr val="C00000"/>
                </a:solidFill>
                <a:highlight>
                  <a:srgbClr val="FFFF00"/>
                </a:highlight>
              </a:rPr>
              <a:t>Not announced</a:t>
            </a:r>
            <a:r>
              <a:rPr lang="zh-CN" altLang="en-US" dirty="0">
                <a:solidFill>
                  <a:srgbClr val="C00000"/>
                </a:solidFill>
              </a:rPr>
              <a:t>Ranking algorithm formula</a:t>
            </a:r>
            <a:endParaRPr lang="en-US" altLang="zh-CN" dirty="0">
              <a:solidFill>
                <a:srgbClr val="C00000"/>
              </a:solidFill>
            </a:endParaRPr>
          </a:p>
          <a:p>
            <a:pPr algn="l" rtl="0"/>
            <a:r>
              <a:rPr lang="zh-CN" altLang="en-US" dirty="0"/>
              <a:t>However, the following factors will probably be considered:</a:t>
            </a:r>
            <a:endParaRPr lang="zh-TW" altLang="en-US" dirty="0"/>
          </a:p>
        </p:txBody>
      </p:sp>
      <p:sp>
        <p:nvSpPr>
          <p:cNvPr id="3" name="標題 2">
            <a:extLst>
              <a:ext uri="{FF2B5EF4-FFF2-40B4-BE49-F238E27FC236}">
                <a16:creationId xmlns:a16="http://schemas.microsoft.com/office/drawing/2014/main" id="{F0627922-86A9-4E12-9D88-98849DC2A8D7}"/>
              </a:ext>
            </a:extLst>
          </p:cNvPr>
          <p:cNvSpPr>
            <a:spLocks noGrp="1"/>
          </p:cNvSpPr>
          <p:nvPr>
            <p:ph type="title"/>
          </p:nvPr>
        </p:nvSpPr>
        <p:spPr/>
        <p:txBody>
          <a:bodyPr>
            <a:noAutofit/>
          </a:bodyPr>
          <a:lstStyle/>
          <a:p>
            <a:pPr rtl="0"/>
            <a:r>
              <a:rPr lang="en-US" altLang="zh-CN" sz="4000" dirty="0"/>
              <a:t>How does the Google search engine calculate ranking and order?</a:t>
            </a:r>
            <a:endParaRPr lang="en-US" altLang="zh-TW" sz="4000" dirty="0"/>
          </a:p>
        </p:txBody>
      </p:sp>
    </p:spTree>
    <p:extLst>
      <p:ext uri="{BB962C8B-B14F-4D97-AF65-F5344CB8AC3E}">
        <p14:creationId xmlns:p14="http://schemas.microsoft.com/office/powerpoint/2010/main" val="3494385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58E016D-E8C5-4D25-87F0-972E5B747AB0}"/>
              </a:ext>
            </a:extLst>
          </p:cNvPr>
          <p:cNvSpPr>
            <a:spLocks noGrp="1"/>
          </p:cNvSpPr>
          <p:nvPr>
            <p:ph idx="1"/>
          </p:nvPr>
        </p:nvSpPr>
        <p:spPr/>
        <p:txBody>
          <a:bodyPr>
            <a:normAutofit fontScale="85000" lnSpcReduction="10000"/>
          </a:bodyPr>
          <a:lstStyle/>
          <a:p>
            <a:pPr algn="l" rtl="0"/>
            <a:r>
              <a:rPr lang="en-US" altLang="zh-TW" b="1" dirty="0">
                <a:solidFill>
                  <a:srgbClr val="7030A0"/>
                </a:solidFill>
              </a:rPr>
              <a:t>1.</a:t>
            </a:r>
            <a:r>
              <a:rPr lang="zh-TW" altLang="en-US" b="1" dirty="0">
                <a:solidFill>
                  <a:srgbClr val="7030A0"/>
                </a:solidFill>
              </a:rPr>
              <a:t>Keyword relevance</a:t>
            </a:r>
            <a:r>
              <a:rPr lang="en-US" altLang="zh-TW" b="1" dirty="0">
                <a:solidFill>
                  <a:srgbClr val="7030A0"/>
                </a:solidFill>
              </a:rPr>
              <a:t>(Keyword Relevance)</a:t>
            </a:r>
          </a:p>
          <a:p>
            <a:pPr lvl="1" algn="l" rtl="0"/>
            <a:r>
              <a:rPr lang="en-US" altLang="zh-TW" dirty="0"/>
              <a:t>Google</a:t>
            </a:r>
            <a:r>
              <a:rPr lang="zh-TW" altLang="en-US" dirty="0"/>
              <a:t>The content of a web page is analyzed to determine whether the page is relevant to the user's search term. The presence of keywords in the title, content, tags, and the naturalness of the content all affect relevance.</a:t>
            </a:r>
          </a:p>
          <a:p>
            <a:pPr algn="l" rtl="0"/>
            <a:r>
              <a:rPr lang="en-US" altLang="zh-TW" b="1" dirty="0">
                <a:solidFill>
                  <a:srgbClr val="7030A0"/>
                </a:solidFill>
              </a:rPr>
              <a:t>2.</a:t>
            </a:r>
            <a:r>
              <a:rPr lang="zh-CN" altLang="en-US" b="1" dirty="0">
                <a:solidFill>
                  <a:srgbClr val="7030A0"/>
                </a:solidFill>
              </a:rPr>
              <a:t>Website</a:t>
            </a:r>
            <a:r>
              <a:rPr lang="zh-TW" altLang="en-US" b="1" dirty="0">
                <a:solidFill>
                  <a:srgbClr val="7030A0"/>
                </a:solidFill>
              </a:rPr>
              <a:t>Content quality</a:t>
            </a:r>
            <a:r>
              <a:rPr lang="zh-CN" altLang="en-US" b="1" dirty="0">
                <a:solidFill>
                  <a:srgbClr val="7030A0"/>
                </a:solidFill>
              </a:rPr>
              <a:t>Must be good</a:t>
            </a:r>
            <a:endParaRPr lang="en-US" altLang="zh-TW" b="1" dirty="0">
              <a:solidFill>
                <a:srgbClr val="7030A0"/>
              </a:solidFill>
            </a:endParaRPr>
          </a:p>
          <a:p>
            <a:pPr lvl="1" algn="l" rtl="0"/>
            <a:r>
              <a:rPr lang="zh-TW" altLang="en-US" dirty="0"/>
              <a:t>The depth, uniqueness, professionalism and ability to meet user needs are the key factors for</a:t>
            </a:r>
            <a:r>
              <a:rPr lang="en-US" altLang="zh-TW" dirty="0"/>
              <a:t>Google</a:t>
            </a:r>
            <a:r>
              <a:rPr lang="zh-TW" altLang="en-US" dirty="0"/>
              <a:t>An important factor in the evaluation. High-quality, authoritative content is more likely to rank higher.</a:t>
            </a:r>
          </a:p>
        </p:txBody>
      </p:sp>
      <p:sp>
        <p:nvSpPr>
          <p:cNvPr id="3" name="標題 2">
            <a:extLst>
              <a:ext uri="{FF2B5EF4-FFF2-40B4-BE49-F238E27FC236}">
                <a16:creationId xmlns:a16="http://schemas.microsoft.com/office/drawing/2014/main" id="{F0627922-86A9-4E12-9D88-98849DC2A8D7}"/>
              </a:ext>
            </a:extLst>
          </p:cNvPr>
          <p:cNvSpPr>
            <a:spLocks noGrp="1"/>
          </p:cNvSpPr>
          <p:nvPr>
            <p:ph type="title"/>
          </p:nvPr>
        </p:nvSpPr>
        <p:spPr/>
        <p:txBody>
          <a:bodyPr>
            <a:normAutofit fontScale="90000"/>
          </a:bodyPr>
          <a:lstStyle/>
          <a:p>
            <a:pPr rtl="0"/>
            <a:r>
              <a:rPr lang="en-US" altLang="zh-CN" sz="4400" dirty="0"/>
              <a:t>How does the Google search engine calculate ranking and order?</a:t>
            </a:r>
            <a:endParaRPr lang="zh-TW" altLang="en-US" sz="4300" dirty="0"/>
          </a:p>
        </p:txBody>
      </p:sp>
    </p:spTree>
    <p:extLst>
      <p:ext uri="{BB962C8B-B14F-4D97-AF65-F5344CB8AC3E}">
        <p14:creationId xmlns:p14="http://schemas.microsoft.com/office/powerpoint/2010/main" val="44984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58E016D-E8C5-4D25-87F0-972E5B747AB0}"/>
              </a:ext>
            </a:extLst>
          </p:cNvPr>
          <p:cNvSpPr>
            <a:spLocks noGrp="1"/>
          </p:cNvSpPr>
          <p:nvPr>
            <p:ph idx="1"/>
          </p:nvPr>
        </p:nvSpPr>
        <p:spPr/>
        <p:txBody>
          <a:bodyPr>
            <a:normAutofit fontScale="85000" lnSpcReduction="20000"/>
          </a:bodyPr>
          <a:lstStyle/>
          <a:p>
            <a:pPr algn="l" rtl="0"/>
            <a:r>
              <a:rPr lang="en-US" altLang="zh-TW" b="1" dirty="0">
                <a:solidFill>
                  <a:srgbClr val="7030A0"/>
                </a:solidFill>
              </a:rPr>
              <a:t>3.</a:t>
            </a:r>
            <a:r>
              <a:rPr lang="zh-TW" altLang="en-US" b="1" dirty="0">
                <a:solidFill>
                  <a:srgbClr val="7030A0"/>
                </a:solidFill>
              </a:rPr>
              <a:t>Website authority</a:t>
            </a:r>
            <a:r>
              <a:rPr lang="en-US" altLang="zh-TW" b="1" dirty="0">
                <a:solidFill>
                  <a:srgbClr val="7030A0"/>
                </a:solidFill>
              </a:rPr>
              <a:t>(Domain Authority)</a:t>
            </a:r>
          </a:p>
          <a:p>
            <a:pPr lvl="1" algn="l" rtl="0"/>
            <a:r>
              <a:rPr lang="zh-TW" altLang="en-US" dirty="0"/>
              <a:t>The authority of a website is based on the trust other websites have in it, which is usually reflected in the backlinks (</a:t>
            </a:r>
            <a:r>
              <a:rPr lang="en-US" altLang="zh-TW" dirty="0"/>
              <a:t>backlinks</a:t>
            </a:r>
            <a:r>
              <a:rPr lang="zh-TW" altLang="en-US" dirty="0"/>
              <a:t>) in terms of quantity and quality. Backlinks from high-authority websites will improve your website's ranking.</a:t>
            </a:r>
            <a:endParaRPr lang="en-US" altLang="zh-TW" dirty="0"/>
          </a:p>
          <a:p>
            <a:pPr lvl="1" algn="l" rtl="0"/>
            <a:r>
              <a:rPr lang="zh-TW" altLang="en-US" dirty="0"/>
              <a:t>Navigational or transactional queries. Different search intents may lead to different ranking results.</a:t>
            </a:r>
            <a:endParaRPr lang="en-US" altLang="zh-TW" dirty="0"/>
          </a:p>
          <a:p>
            <a:pPr algn="l" rtl="0"/>
            <a:r>
              <a:rPr lang="en-US" altLang="zh-TW" b="1" dirty="0">
                <a:solidFill>
                  <a:srgbClr val="7030A0"/>
                </a:solidFill>
              </a:rPr>
              <a:t>4.</a:t>
            </a:r>
            <a:r>
              <a:rPr lang="zh-TW" altLang="en-US" b="1" dirty="0">
                <a:solidFill>
                  <a:srgbClr val="7030A0"/>
                </a:solidFill>
              </a:rPr>
              <a:t>User Experience</a:t>
            </a:r>
            <a:r>
              <a:rPr lang="en-US" altLang="zh-TW" b="1" dirty="0">
                <a:solidFill>
                  <a:srgbClr val="7030A0"/>
                </a:solidFill>
              </a:rPr>
              <a:t>(User Experience)</a:t>
            </a:r>
          </a:p>
          <a:p>
            <a:pPr lvl="1" algn="l" rtl="0"/>
            <a:r>
              <a:rPr lang="en-US" altLang="zh-TW" dirty="0"/>
              <a:t>Google</a:t>
            </a:r>
            <a:r>
              <a:rPr lang="zh-TW" altLang="en-US" dirty="0"/>
              <a:t>Evaluate the user experience of the webpage, such as how fast the page loads, whether it is suitable for mobile devices (mobile-friendliness), ease of navigation, etc. A good user experience usually improves rankings</a:t>
            </a:r>
          </a:p>
        </p:txBody>
      </p:sp>
      <p:sp>
        <p:nvSpPr>
          <p:cNvPr id="3" name="標題 2">
            <a:extLst>
              <a:ext uri="{FF2B5EF4-FFF2-40B4-BE49-F238E27FC236}">
                <a16:creationId xmlns:a16="http://schemas.microsoft.com/office/drawing/2014/main" id="{F0627922-86A9-4E12-9D88-98849DC2A8D7}"/>
              </a:ext>
            </a:extLst>
          </p:cNvPr>
          <p:cNvSpPr>
            <a:spLocks noGrp="1"/>
          </p:cNvSpPr>
          <p:nvPr>
            <p:ph type="title"/>
          </p:nvPr>
        </p:nvSpPr>
        <p:spPr/>
        <p:txBody>
          <a:bodyPr>
            <a:normAutofit fontScale="90000"/>
          </a:bodyPr>
          <a:lstStyle/>
          <a:p>
            <a:pPr rtl="0"/>
            <a:r>
              <a:rPr lang="en-US" altLang="zh-CN" sz="4400" dirty="0"/>
              <a:t>How does the Google search engine calculate ranking and order?</a:t>
            </a:r>
            <a:endParaRPr lang="zh-TW" altLang="en-US" sz="4300" dirty="0"/>
          </a:p>
        </p:txBody>
      </p:sp>
    </p:spTree>
    <p:extLst>
      <p:ext uri="{BB962C8B-B14F-4D97-AF65-F5344CB8AC3E}">
        <p14:creationId xmlns:p14="http://schemas.microsoft.com/office/powerpoint/2010/main" val="420379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58E016D-E8C5-4D25-87F0-972E5B747AB0}"/>
              </a:ext>
            </a:extLst>
          </p:cNvPr>
          <p:cNvSpPr>
            <a:spLocks noGrp="1"/>
          </p:cNvSpPr>
          <p:nvPr>
            <p:ph idx="1"/>
          </p:nvPr>
        </p:nvSpPr>
        <p:spPr/>
        <p:txBody>
          <a:bodyPr>
            <a:normAutofit fontScale="92500" lnSpcReduction="20000"/>
          </a:bodyPr>
          <a:lstStyle/>
          <a:p>
            <a:pPr algn="l" rtl="0"/>
            <a:r>
              <a:rPr lang="en-US" altLang="zh-TW" b="1" dirty="0">
                <a:solidFill>
                  <a:srgbClr val="7030A0"/>
                </a:solidFill>
              </a:rPr>
              <a:t>5.</a:t>
            </a:r>
            <a:r>
              <a:rPr lang="zh-TW" altLang="en-US" b="1" dirty="0">
                <a:solidFill>
                  <a:srgbClr val="7030A0"/>
                </a:solidFill>
              </a:rPr>
              <a:t>Page structure</a:t>
            </a:r>
            <a:r>
              <a:rPr lang="en-US" altLang="zh-TW" b="1" dirty="0">
                <a:solidFill>
                  <a:srgbClr val="7030A0"/>
                </a:solidFill>
              </a:rPr>
              <a:t>(Page Structure)</a:t>
            </a:r>
          </a:p>
          <a:p>
            <a:pPr lvl="1" algn="l" rtl="0"/>
            <a:r>
              <a:rPr lang="zh-TW" altLang="en-US" dirty="0"/>
              <a:t>The structure and format of the web page (such as</a:t>
            </a:r>
            <a:r>
              <a:rPr lang="en-US" altLang="zh-TW" dirty="0"/>
              <a:t>H1</a:t>
            </a:r>
            <a:r>
              <a:rPr lang="zh-TW" altLang="en-US" dirty="0"/>
              <a:t>,</a:t>
            </a:r>
            <a:r>
              <a:rPr lang="en-US" altLang="zh-TW" dirty="0"/>
              <a:t>H2</a:t>
            </a:r>
            <a:r>
              <a:rPr lang="zh-TW" altLang="en-US" dirty="0"/>
              <a:t>Use of labels, images</a:t>
            </a:r>
            <a:r>
              <a:rPr lang="en-US" altLang="zh-TW" dirty="0"/>
              <a:t>alt</a:t>
            </a:r>
            <a:r>
              <a:rPr lang="zh-TW" altLang="en-US" dirty="0"/>
              <a:t>Text, etc.) will also affect rankings. A good page structure helps search engines better understand and index page content.</a:t>
            </a:r>
          </a:p>
          <a:p>
            <a:pPr algn="l" rtl="0"/>
            <a:r>
              <a:rPr lang="en-US" altLang="zh-TW" b="1" dirty="0">
                <a:solidFill>
                  <a:srgbClr val="7030A0"/>
                </a:solidFill>
              </a:rPr>
              <a:t>6.</a:t>
            </a:r>
            <a:r>
              <a:rPr lang="zh-TW" altLang="en-US" b="1" dirty="0">
                <a:solidFill>
                  <a:srgbClr val="7030A0"/>
                </a:solidFill>
              </a:rPr>
              <a:t>User engagement metrics</a:t>
            </a:r>
            <a:r>
              <a:rPr lang="en-US" altLang="zh-TW" b="1" dirty="0">
                <a:solidFill>
                  <a:srgbClr val="7030A0"/>
                </a:solidFill>
              </a:rPr>
              <a:t>(User Engagement Metrics)</a:t>
            </a:r>
          </a:p>
          <a:p>
            <a:pPr lvl="1" algn="l" rtl="0"/>
            <a:r>
              <a:rPr lang="en-US" altLang="zh-TW" dirty="0"/>
              <a:t>Google</a:t>
            </a:r>
            <a:r>
              <a:rPr lang="zh-TW" altLang="en-US" dirty="0"/>
              <a:t>It takes into account user behavior on the web page, such as bounce rate, dwell time, click-through rate, etc. High engagement usually indicates that the content is attractive to users and helps improve rankings.</a:t>
            </a:r>
          </a:p>
        </p:txBody>
      </p:sp>
      <p:sp>
        <p:nvSpPr>
          <p:cNvPr id="3" name="標題 2">
            <a:extLst>
              <a:ext uri="{FF2B5EF4-FFF2-40B4-BE49-F238E27FC236}">
                <a16:creationId xmlns:a16="http://schemas.microsoft.com/office/drawing/2014/main" id="{F0627922-86A9-4E12-9D88-98849DC2A8D7}"/>
              </a:ext>
            </a:extLst>
          </p:cNvPr>
          <p:cNvSpPr>
            <a:spLocks noGrp="1"/>
          </p:cNvSpPr>
          <p:nvPr>
            <p:ph type="title"/>
          </p:nvPr>
        </p:nvSpPr>
        <p:spPr/>
        <p:txBody>
          <a:bodyPr>
            <a:normAutofit fontScale="90000"/>
          </a:bodyPr>
          <a:lstStyle/>
          <a:p>
            <a:pPr rtl="0"/>
            <a:r>
              <a:rPr lang="en-US" altLang="zh-CN" sz="4400" dirty="0"/>
              <a:t>How does the Google search engine calculate ranking and order?</a:t>
            </a:r>
            <a:endParaRPr lang="zh-TW" altLang="en-US" sz="4300" dirty="0"/>
          </a:p>
        </p:txBody>
      </p:sp>
    </p:spTree>
    <p:extLst>
      <p:ext uri="{BB962C8B-B14F-4D97-AF65-F5344CB8AC3E}">
        <p14:creationId xmlns:p14="http://schemas.microsoft.com/office/powerpoint/2010/main" val="245505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58E016D-E8C5-4D25-87F0-972E5B747AB0}"/>
              </a:ext>
            </a:extLst>
          </p:cNvPr>
          <p:cNvSpPr>
            <a:spLocks noGrp="1"/>
          </p:cNvSpPr>
          <p:nvPr>
            <p:ph idx="1"/>
          </p:nvPr>
        </p:nvSpPr>
        <p:spPr/>
        <p:txBody>
          <a:bodyPr>
            <a:normAutofit fontScale="92500" lnSpcReduction="10000"/>
          </a:bodyPr>
          <a:lstStyle/>
          <a:p>
            <a:pPr algn="l" rtl="0"/>
            <a:r>
              <a:rPr lang="en-US" altLang="zh-TW" b="1" dirty="0">
                <a:solidFill>
                  <a:srgbClr val="7030A0"/>
                </a:solidFill>
              </a:rPr>
              <a:t>7.</a:t>
            </a:r>
            <a:r>
              <a:rPr lang="zh-TW" altLang="en-US" b="1" dirty="0">
                <a:solidFill>
                  <a:srgbClr val="7030A0"/>
                </a:solidFill>
              </a:rPr>
              <a:t>Freshness</a:t>
            </a:r>
            <a:r>
              <a:rPr lang="en-US" altLang="zh-TW" b="1" dirty="0">
                <a:solidFill>
                  <a:srgbClr val="7030A0"/>
                </a:solidFill>
              </a:rPr>
              <a:t>(Freshness)</a:t>
            </a:r>
          </a:p>
          <a:p>
            <a:pPr lvl="1" algn="l" rtl="0"/>
            <a:r>
              <a:rPr lang="zh-TW" altLang="en-US" dirty="0"/>
              <a:t>For some queries, freshness of the content is also a consideration.</a:t>
            </a:r>
            <a:r>
              <a:rPr lang="en-US" altLang="zh-TW" dirty="0"/>
              <a:t>Google</a:t>
            </a:r>
            <a:r>
              <a:rPr lang="zh-TW" altLang="en-US" dirty="0"/>
              <a:t>Newer content will be shown first, especially for search terms that are relevant to timeliness.</a:t>
            </a:r>
          </a:p>
          <a:p>
            <a:pPr algn="l" rtl="0"/>
            <a:r>
              <a:rPr lang="en-US" altLang="zh-TW" b="1" dirty="0">
                <a:solidFill>
                  <a:srgbClr val="7030A0"/>
                </a:solidFill>
              </a:rPr>
              <a:t>8.</a:t>
            </a:r>
            <a:r>
              <a:rPr lang="zh-TW" altLang="en-US" b="1" dirty="0">
                <a:solidFill>
                  <a:srgbClr val="7030A0"/>
                </a:solidFill>
              </a:rPr>
              <a:t>Geographical location and local</a:t>
            </a:r>
            <a:r>
              <a:rPr lang="en-US" altLang="zh-TW" b="1" dirty="0">
                <a:solidFill>
                  <a:srgbClr val="7030A0"/>
                </a:solidFill>
              </a:rPr>
              <a:t>SEO</a:t>
            </a:r>
          </a:p>
          <a:p>
            <a:pPr lvl="1" algn="l" rtl="0"/>
            <a:r>
              <a:rPr lang="zh-TW" altLang="en-US" dirty="0"/>
              <a:t>The searcher's geographic location also affects the ranking of results.</a:t>
            </a:r>
            <a:r>
              <a:rPr lang="en-US" altLang="zh-TW" dirty="0"/>
              <a:t>Google</a:t>
            </a:r>
            <a:r>
              <a:rPr lang="zh-TW" altLang="en-US" dirty="0"/>
              <a:t>Prioritizes local results that are relevant to the searcher's location, particularly local businesses or services.</a:t>
            </a:r>
          </a:p>
        </p:txBody>
      </p:sp>
      <p:sp>
        <p:nvSpPr>
          <p:cNvPr id="3" name="標題 2">
            <a:extLst>
              <a:ext uri="{FF2B5EF4-FFF2-40B4-BE49-F238E27FC236}">
                <a16:creationId xmlns:a16="http://schemas.microsoft.com/office/drawing/2014/main" id="{F0627922-86A9-4E12-9D88-98849DC2A8D7}"/>
              </a:ext>
            </a:extLst>
          </p:cNvPr>
          <p:cNvSpPr>
            <a:spLocks noGrp="1"/>
          </p:cNvSpPr>
          <p:nvPr>
            <p:ph type="title"/>
          </p:nvPr>
        </p:nvSpPr>
        <p:spPr/>
        <p:txBody>
          <a:bodyPr>
            <a:normAutofit fontScale="90000"/>
          </a:bodyPr>
          <a:lstStyle/>
          <a:p>
            <a:pPr rtl="0"/>
            <a:r>
              <a:rPr lang="en-US" altLang="zh-CN" sz="4400" dirty="0"/>
              <a:t>How does the Google search engine calculate ranking and order?</a:t>
            </a:r>
            <a:endParaRPr lang="zh-TW" altLang="en-US" sz="4300" dirty="0"/>
          </a:p>
        </p:txBody>
      </p:sp>
    </p:spTree>
    <p:extLst>
      <p:ext uri="{BB962C8B-B14F-4D97-AF65-F5344CB8AC3E}">
        <p14:creationId xmlns:p14="http://schemas.microsoft.com/office/powerpoint/2010/main" val="262381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F7099FA-4381-41A7-9AB0-ACE2ED80C327}"/>
              </a:ext>
            </a:extLst>
          </p:cNvPr>
          <p:cNvSpPr>
            <a:spLocks noGrp="1"/>
          </p:cNvSpPr>
          <p:nvPr>
            <p:ph idx="1"/>
          </p:nvPr>
        </p:nvSpPr>
        <p:spPr/>
        <p:txBody>
          <a:bodyPr>
            <a:normAutofit fontScale="47500" lnSpcReduction="20000"/>
          </a:bodyPr>
          <a:lstStyle/>
          <a:p>
            <a:pPr algn="l" rtl="0"/>
            <a:r>
              <a:rPr lang="zh-TW" altLang="en-US" dirty="0"/>
              <a:t>What is called</a:t>
            </a:r>
            <a:r>
              <a:rPr lang="en-US" altLang="zh-TW" dirty="0"/>
              <a:t>【</a:t>
            </a:r>
            <a:r>
              <a:rPr lang="zh-TW" altLang="en-US" dirty="0"/>
              <a:t>Organic traffic</a:t>
            </a:r>
            <a:r>
              <a:rPr lang="en-US" altLang="zh-TW" dirty="0"/>
              <a:t>】</a:t>
            </a:r>
          </a:p>
          <a:p>
            <a:pPr algn="l" rtl="0"/>
            <a:r>
              <a:rPr lang="zh-TW" altLang="en-US" dirty="0"/>
              <a:t>Marketing using search engines is called</a:t>
            </a:r>
            <a:r>
              <a:rPr lang="en-US" altLang="zh-TW" dirty="0"/>
              <a:t>【SEM</a:t>
            </a:r>
            <a:r>
              <a:rPr lang="zh-TW" altLang="en-US" dirty="0"/>
              <a:t>, search engine marketing</a:t>
            </a:r>
            <a:r>
              <a:rPr lang="en-US" altLang="zh-TW" dirty="0"/>
              <a:t>】</a:t>
            </a:r>
          </a:p>
          <a:p>
            <a:pPr algn="l" rtl="0"/>
            <a:r>
              <a:rPr lang="zh-TW" altLang="en-US" dirty="0"/>
              <a:t>How can I improve my website's organic search ranking?</a:t>
            </a:r>
          </a:p>
          <a:p>
            <a:pPr algn="l" rtl="0"/>
            <a:r>
              <a:rPr lang="en-US" altLang="zh-TW" dirty="0"/>
              <a:t>Google</a:t>
            </a:r>
            <a:r>
              <a:rPr lang="zh-TW" altLang="en-US" dirty="0"/>
              <a:t>The key to ranking a website is</a:t>
            </a:r>
            <a:r>
              <a:rPr lang="en-US" altLang="zh-TW" dirty="0"/>
              <a:t>【</a:t>
            </a:r>
            <a:r>
              <a:rPr lang="zh-TW" altLang="en-US" dirty="0"/>
              <a:t>Good content quality, high website authority, and good user experience</a:t>
            </a:r>
            <a:r>
              <a:rPr lang="en-US" altLang="zh-TW" dirty="0"/>
              <a:t>】</a:t>
            </a:r>
          </a:p>
          <a:p>
            <a:pPr algn="l" rtl="0"/>
            <a:r>
              <a:rPr lang="zh-TW" altLang="en-US" dirty="0"/>
              <a:t>This semester</a:t>
            </a:r>
            <a:r>
              <a:rPr lang="en-US" altLang="zh-TW" dirty="0"/>
              <a:t>SEO</a:t>
            </a:r>
            <a:r>
              <a:rPr lang="zh-TW" altLang="en-US" dirty="0"/>
              <a:t>Web page implementation steps</a:t>
            </a:r>
          </a:p>
          <a:p>
            <a:pPr algn="l" rtl="0"/>
            <a:r>
              <a:rPr lang="zh-TW" altLang="en-US" dirty="0"/>
              <a:t>Keywords are</a:t>
            </a:r>
            <a:r>
              <a:rPr lang="en-US" altLang="zh-TW" dirty="0"/>
              <a:t>4</a:t>
            </a:r>
            <a:r>
              <a:rPr lang="zh-TW" altLang="en-US" dirty="0"/>
              <a:t>Intention Type</a:t>
            </a:r>
          </a:p>
          <a:p>
            <a:pPr algn="l" rtl="0"/>
            <a:r>
              <a:rPr lang="en-US" altLang="zh-TW" dirty="0"/>
              <a:t>【</a:t>
            </a:r>
            <a:r>
              <a:rPr lang="zh-TW" altLang="en-US" dirty="0"/>
              <a:t>Newbie Page</a:t>
            </a:r>
            <a:r>
              <a:rPr lang="en-US" altLang="zh-TW" dirty="0"/>
              <a:t>】</a:t>
            </a:r>
            <a:r>
              <a:rPr lang="zh-TW" altLang="en-US" dirty="0"/>
              <a:t>The strategy is: first</a:t>
            </a:r>
            <a:r>
              <a:rPr lang="en-US" altLang="zh-TW" dirty="0"/>
              <a:t>【</a:t>
            </a:r>
            <a:r>
              <a:rPr lang="zh-TW" altLang="en-US" dirty="0"/>
              <a:t>Long tail keywords</a:t>
            </a:r>
            <a:r>
              <a:rPr lang="en-US" altLang="zh-TW" dirty="0"/>
              <a:t>】</a:t>
            </a:r>
            <a:r>
              <a:rPr lang="zh-TW" altLang="en-US" dirty="0"/>
              <a:t>Getting Started</a:t>
            </a:r>
          </a:p>
          <a:p>
            <a:pPr algn="l" rtl="0"/>
            <a:r>
              <a:rPr lang="zh-TW" altLang="en-US" dirty="0"/>
              <a:t>Web Settings</a:t>
            </a:r>
            <a:r>
              <a:rPr lang="en-US" altLang="zh-TW" dirty="0"/>
              <a:t>【SEO</a:t>
            </a:r>
            <a:r>
              <a:rPr lang="zh-TW" altLang="en-US" dirty="0"/>
              <a:t>Keywords</a:t>
            </a:r>
            <a:r>
              <a:rPr lang="en-US" altLang="zh-TW" dirty="0"/>
              <a:t>】</a:t>
            </a:r>
            <a:r>
              <a:rPr lang="zh-TW" altLang="en-US" dirty="0"/>
              <a:t>How long will it take to see results?</a:t>
            </a:r>
          </a:p>
          <a:p>
            <a:pPr algn="l" rtl="0"/>
            <a:r>
              <a:rPr lang="zh-TW" altLang="en-US" dirty="0"/>
              <a:t>Where to get these</a:t>
            </a:r>
            <a:r>
              <a:rPr lang="en-US" altLang="zh-TW" dirty="0"/>
              <a:t>【SEO</a:t>
            </a:r>
            <a:r>
              <a:rPr lang="zh-TW" altLang="en-US" dirty="0"/>
              <a:t>Keywords</a:t>
            </a:r>
            <a:r>
              <a:rPr lang="en-US" altLang="zh-TW" dirty="0"/>
              <a:t>】</a:t>
            </a:r>
            <a:r>
              <a:rPr lang="zh-TW" altLang="en-US" dirty="0"/>
              <a:t>Woolen cloth?(</a:t>
            </a:r>
            <a:r>
              <a:rPr lang="en-US" altLang="zh-TW" dirty="0"/>
              <a:t>Google ads</a:t>
            </a:r>
            <a:r>
              <a:rPr lang="zh-TW" altLang="en-US" dirty="0"/>
              <a:t>）</a:t>
            </a:r>
          </a:p>
          <a:p>
            <a:pPr algn="l" rtl="0"/>
            <a:r>
              <a:rPr lang="zh-TW" altLang="en-US" dirty="0"/>
              <a:t>Implementation: Place the mineral water product article</a:t>
            </a:r>
            <a:r>
              <a:rPr lang="en-US" altLang="zh-TW" dirty="0"/>
              <a:t>20</a:t>
            </a:r>
            <a:r>
              <a:rPr lang="zh-TW" altLang="en-US" dirty="0"/>
              <a:t>Piece</a:t>
            </a:r>
            <a:r>
              <a:rPr lang="en-US" altLang="zh-TW" dirty="0"/>
              <a:t>Google</a:t>
            </a:r>
            <a:r>
              <a:rPr lang="zh-TW" altLang="en-US" dirty="0"/>
              <a:t>Monthly search for long tail keywords</a:t>
            </a:r>
          </a:p>
          <a:p>
            <a:pPr algn="l" rtl="0"/>
            <a:r>
              <a:rPr lang="zh-TW" altLang="en-US" dirty="0"/>
              <a:t>Implementation:</a:t>
            </a:r>
            <a:r>
              <a:rPr lang="en-US" altLang="zh-TW" dirty="0"/>
              <a:t>【</a:t>
            </a:r>
            <a:r>
              <a:rPr lang="zh-TW" altLang="en-US" dirty="0"/>
              <a:t>Optimize pictures</a:t>
            </a:r>
            <a:r>
              <a:rPr lang="en-US" altLang="zh-TW" dirty="0"/>
              <a:t>】</a:t>
            </a:r>
            <a:r>
              <a:rPr lang="zh-TW" altLang="en-US" dirty="0"/>
              <a:t>Add web images</a:t>
            </a:r>
            <a:r>
              <a:rPr lang="en-US" altLang="zh-TW" dirty="0"/>
              <a:t>【</a:t>
            </a:r>
            <a:r>
              <a:rPr lang="en-US" altLang="zh-TW" dirty="0" err="1"/>
              <a:t>src</a:t>
            </a:r>
            <a:r>
              <a:rPr lang="en-US" altLang="zh-TW" dirty="0"/>
              <a:t>, alt, title</a:t>
            </a:r>
            <a:r>
              <a:rPr lang="zh-TW" altLang="en-US" dirty="0"/>
              <a:t>Text description of</a:t>
            </a:r>
            <a:r>
              <a:rPr lang="en-US" altLang="zh-TW" dirty="0"/>
              <a:t>】</a:t>
            </a:r>
            <a:endParaRPr lang="zh-TW" altLang="en-US" dirty="0"/>
          </a:p>
        </p:txBody>
      </p:sp>
      <p:sp>
        <p:nvSpPr>
          <p:cNvPr id="3" name="標題 2">
            <a:extLst>
              <a:ext uri="{FF2B5EF4-FFF2-40B4-BE49-F238E27FC236}">
                <a16:creationId xmlns:a16="http://schemas.microsoft.com/office/drawing/2014/main" id="{9BEBDA2A-B066-4CF5-BA68-649D08AC0C9A}"/>
              </a:ext>
            </a:extLst>
          </p:cNvPr>
          <p:cNvSpPr>
            <a:spLocks noGrp="1"/>
          </p:cNvSpPr>
          <p:nvPr>
            <p:ph type="title"/>
          </p:nvPr>
        </p:nvSpPr>
        <p:spPr/>
        <p:txBody>
          <a:bodyPr/>
          <a:lstStyle/>
          <a:p>
            <a:pPr rtl="0"/>
            <a:r>
              <a:rPr lang="zh-CN" altLang="en-US" dirty="0"/>
              <a:t>Unit Outline</a:t>
            </a:r>
            <a:endParaRPr lang="zh-TW" altLang="en-US" dirty="0"/>
          </a:p>
        </p:txBody>
      </p:sp>
    </p:spTree>
    <p:extLst>
      <p:ext uri="{BB962C8B-B14F-4D97-AF65-F5344CB8AC3E}">
        <p14:creationId xmlns:p14="http://schemas.microsoft.com/office/powerpoint/2010/main" val="3668718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1130763"/>
            <a:ext cx="8495931" cy="4581879"/>
          </a:xfrm>
        </p:spPr>
        <p:txBody>
          <a:bodyPr>
            <a:normAutofit fontScale="62500" lnSpcReduction="20000"/>
          </a:bodyPr>
          <a:lstStyle/>
          <a:p>
            <a:pPr rtl="0"/>
            <a:r>
              <a:rPr lang="en-US" altLang="zh-CN" sz="8000" dirty="0"/>
              <a:t>The key factors for Google ranking a website are:</a:t>
            </a:r>
          </a:p>
          <a:p>
            <a:pPr rtl="0"/>
            <a:endParaRPr lang="en-US" altLang="zh-CN" sz="6000" dirty="0"/>
          </a:p>
          <a:p>
            <a:pPr rtl="0"/>
            <a:r>
              <a:rPr lang="en-US" altLang="zh-CN" sz="6000" dirty="0"/>
              <a:t>High-quality content  </a:t>
            </a:r>
          </a:p>
          <a:p>
            <a:pPr rtl="0"/>
            <a:r>
              <a:rPr lang="en-US" altLang="zh-CN" sz="6000" dirty="0"/>
              <a:t>High website authority  </a:t>
            </a:r>
          </a:p>
          <a:p>
            <a:pPr rtl="0"/>
            <a:r>
              <a:rPr lang="en-US" altLang="zh-CN" sz="6000" dirty="0"/>
              <a:t>Good user experience</a:t>
            </a:r>
            <a:endParaRPr lang="en-US" altLang="zh-TW" sz="6000" dirty="0"/>
          </a:p>
        </p:txBody>
      </p:sp>
    </p:spTree>
    <p:extLst>
      <p:ext uri="{BB962C8B-B14F-4D97-AF65-F5344CB8AC3E}">
        <p14:creationId xmlns:p14="http://schemas.microsoft.com/office/powerpoint/2010/main" val="255601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2B8DFD-2C9F-4025-AB65-D8F4F82486F5}"/>
              </a:ext>
            </a:extLst>
          </p:cNvPr>
          <p:cNvSpPr>
            <a:spLocks noGrp="1"/>
          </p:cNvSpPr>
          <p:nvPr>
            <p:ph idx="1"/>
          </p:nvPr>
        </p:nvSpPr>
        <p:spPr/>
        <p:txBody>
          <a:bodyPr>
            <a:normAutofit fontScale="92500" lnSpcReduction="20000"/>
          </a:bodyPr>
          <a:lstStyle/>
          <a:p>
            <a:pPr algn="l" rtl="0"/>
            <a:r>
              <a:rPr lang="en-US" altLang="zh-CN" sz="4000" dirty="0">
                <a:solidFill>
                  <a:srgbClr val="7030A0"/>
                </a:solidFill>
              </a:rPr>
              <a:t>1.</a:t>
            </a:r>
            <a:r>
              <a:rPr lang="zh-TW" altLang="en-US" sz="4000" dirty="0">
                <a:solidFill>
                  <a:srgbClr val="7030A0"/>
                </a:solidFill>
              </a:rPr>
              <a:t>Content quality</a:t>
            </a:r>
            <a:r>
              <a:rPr lang="zh-CN" altLang="en-US" sz="4000" dirty="0">
                <a:solidFill>
                  <a:srgbClr val="7030A0"/>
                </a:solidFill>
              </a:rPr>
              <a:t>good:</a:t>
            </a:r>
            <a:endParaRPr lang="en-US" altLang="zh-TW" sz="4000" dirty="0">
              <a:solidFill>
                <a:srgbClr val="7030A0"/>
              </a:solidFill>
            </a:endParaRPr>
          </a:p>
          <a:p>
            <a:pPr lvl="1" algn="l" rtl="0"/>
            <a:r>
              <a:rPr lang="en-US" altLang="zh-CN" dirty="0"/>
              <a:t>User</a:t>
            </a:r>
            <a:r>
              <a:rPr lang="zh-CN" altLang="en-US" dirty="0"/>
              <a:t>You can get what you want to know from it</a:t>
            </a:r>
            <a:endParaRPr lang="en-US" altLang="zh-CN" dirty="0"/>
          </a:p>
          <a:p>
            <a:pPr lvl="1" algn="l" rtl="0"/>
            <a:r>
              <a:rPr lang="zh-CN" altLang="en-US" dirty="0"/>
              <a:t>Make full use of multimedia: articles, pictures, videos</a:t>
            </a:r>
            <a:endParaRPr lang="en-US" altLang="zh-CN" dirty="0"/>
          </a:p>
          <a:p>
            <a:pPr algn="l" rtl="0"/>
            <a:r>
              <a:rPr lang="en-US" altLang="zh-CN" sz="4000" dirty="0">
                <a:solidFill>
                  <a:srgbClr val="7030A0"/>
                </a:solidFill>
              </a:rPr>
              <a:t>2.</a:t>
            </a:r>
            <a:r>
              <a:rPr lang="zh-CN" altLang="en-US" sz="4000" dirty="0">
                <a:solidFill>
                  <a:srgbClr val="7030A0"/>
                </a:solidFill>
              </a:rPr>
              <a:t>The website is highly authoritative and professional:</a:t>
            </a:r>
            <a:endParaRPr lang="en-US" altLang="zh-CN" sz="4000" dirty="0">
              <a:solidFill>
                <a:srgbClr val="7030A0"/>
              </a:solidFill>
            </a:endParaRPr>
          </a:p>
          <a:p>
            <a:pPr lvl="1" algn="l" rtl="0"/>
            <a:r>
              <a:rPr lang="zh-CN" altLang="en-US" dirty="0"/>
              <a:t>Cited by many external websites</a:t>
            </a:r>
            <a:endParaRPr lang="en-US" altLang="zh-CN" dirty="0"/>
          </a:p>
          <a:p>
            <a:pPr lvl="1" algn="l" rtl="0"/>
            <a:r>
              <a:rPr lang="zh-CN" altLang="en-US" dirty="0"/>
              <a:t>Recommended by many</a:t>
            </a:r>
            <a:endParaRPr lang="en-US" altLang="zh-TW" dirty="0"/>
          </a:p>
          <a:p>
            <a:pPr algn="l" rtl="0"/>
            <a:r>
              <a:rPr lang="en-US" altLang="zh-CN" sz="4000" dirty="0">
                <a:solidFill>
                  <a:srgbClr val="7030A0"/>
                </a:solidFill>
              </a:rPr>
              <a:t>3.</a:t>
            </a:r>
            <a:r>
              <a:rPr lang="zh-CN" altLang="en-US" sz="4000" dirty="0">
                <a:solidFill>
                  <a:srgbClr val="7030A0"/>
                </a:solidFill>
              </a:rPr>
              <a:t>Good user experience:</a:t>
            </a:r>
            <a:endParaRPr lang="en-US" altLang="zh-CN" sz="4000" dirty="0">
              <a:solidFill>
                <a:srgbClr val="7030A0"/>
              </a:solidFill>
            </a:endParaRPr>
          </a:p>
          <a:p>
            <a:pPr lvl="1" algn="l" rtl="0"/>
            <a:r>
              <a:rPr lang="zh-CN" altLang="en-US" dirty="0"/>
              <a:t>Fast web page loading speed</a:t>
            </a:r>
            <a:endParaRPr lang="en-US" altLang="zh-CN" dirty="0"/>
          </a:p>
          <a:p>
            <a:pPr lvl="1" algn="l" rtl="0"/>
            <a:r>
              <a:rPr lang="zh-CN" altLang="en-US" dirty="0"/>
              <a:t>On mobile</a:t>
            </a:r>
            <a:r>
              <a:rPr lang="zh-TW" altLang="en-US" dirty="0"/>
              <a:t>,</a:t>
            </a:r>
            <a:r>
              <a:rPr lang="zh-CN" altLang="en-US" dirty="0"/>
              <a:t>flat</a:t>
            </a:r>
            <a:r>
              <a:rPr lang="zh-TW" altLang="en-US" dirty="0"/>
              <a:t>,</a:t>
            </a:r>
            <a:r>
              <a:rPr lang="zh-CN" altLang="en-US" dirty="0"/>
              <a:t>Computer, all platforms can read</a:t>
            </a:r>
            <a:endParaRPr lang="en-US" altLang="zh-CN" dirty="0"/>
          </a:p>
          <a:p>
            <a:pPr algn="l" rtl="0"/>
            <a:endParaRPr lang="zh-TW" altLang="en-US" dirty="0"/>
          </a:p>
        </p:txBody>
      </p:sp>
      <p:sp>
        <p:nvSpPr>
          <p:cNvPr id="3" name="標題 2">
            <a:extLst>
              <a:ext uri="{FF2B5EF4-FFF2-40B4-BE49-F238E27FC236}">
                <a16:creationId xmlns:a16="http://schemas.microsoft.com/office/drawing/2014/main" id="{002CE6F9-B875-43CB-8741-0A472F52D214}"/>
              </a:ext>
            </a:extLst>
          </p:cNvPr>
          <p:cNvSpPr>
            <a:spLocks noGrp="1"/>
          </p:cNvSpPr>
          <p:nvPr>
            <p:ph type="title"/>
          </p:nvPr>
        </p:nvSpPr>
        <p:spPr/>
        <p:txBody>
          <a:bodyPr>
            <a:normAutofit fontScale="90000"/>
          </a:bodyPr>
          <a:lstStyle/>
          <a:p>
            <a:pPr rtl="0"/>
            <a:r>
              <a:rPr lang="en-US" altLang="zh-CN" sz="4800" dirty="0"/>
              <a:t>Key factors for Google website ranking:</a:t>
            </a:r>
            <a:endParaRPr lang="zh-TW" altLang="en-US" dirty="0"/>
          </a:p>
        </p:txBody>
      </p:sp>
    </p:spTree>
    <p:extLst>
      <p:ext uri="{BB962C8B-B14F-4D97-AF65-F5344CB8AC3E}">
        <p14:creationId xmlns:p14="http://schemas.microsoft.com/office/powerpoint/2010/main" val="29087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5279010"/>
          </a:xfrm>
        </p:spPr>
        <p:txBody>
          <a:bodyPr>
            <a:normAutofit fontScale="92500" lnSpcReduction="20000"/>
          </a:bodyPr>
          <a:lstStyle/>
          <a:p>
            <a:pPr algn="l" rtl="0"/>
            <a:r>
              <a:rPr lang="en-US" altLang="zh-CN" sz="4600" u="sng" dirty="0"/>
              <a:t>Question:</a:t>
            </a:r>
          </a:p>
          <a:p>
            <a:pPr algn="l" rtl="0"/>
            <a:endParaRPr lang="en-US" altLang="zh-CN" sz="4600" u="sng" dirty="0"/>
          </a:p>
          <a:p>
            <a:pPr algn="l" rtl="0"/>
            <a:r>
              <a:rPr lang="en-US" altLang="zh-CN" sz="4600" dirty="0"/>
              <a:t>Since Google values high-quality content, does that mean our company's website only needs to focus on producing good content and </a:t>
            </a:r>
            <a:r>
              <a:rPr lang="en-US" altLang="zh-CN" sz="4600" dirty="0">
                <a:solidFill>
                  <a:srgbClr val="7030A0"/>
                </a:solidFill>
              </a:rPr>
              <a:t>doesn't need to worry about keywords, Right?</a:t>
            </a:r>
            <a:endParaRPr lang="en-US" altLang="zh-TW" sz="5200" dirty="0">
              <a:solidFill>
                <a:srgbClr val="7030A0"/>
              </a:solidFill>
            </a:endParaRPr>
          </a:p>
        </p:txBody>
      </p:sp>
    </p:spTree>
    <p:extLst>
      <p:ext uri="{BB962C8B-B14F-4D97-AF65-F5344CB8AC3E}">
        <p14:creationId xmlns:p14="http://schemas.microsoft.com/office/powerpoint/2010/main" val="2959174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542964E-B423-4F0F-8282-6C8EBC790880}"/>
              </a:ext>
            </a:extLst>
          </p:cNvPr>
          <p:cNvSpPr>
            <a:spLocks noGrp="1"/>
          </p:cNvSpPr>
          <p:nvPr>
            <p:ph idx="1"/>
          </p:nvPr>
        </p:nvSpPr>
        <p:spPr/>
        <p:txBody>
          <a:bodyPr/>
          <a:lstStyle/>
          <a:p>
            <a:pPr algn="l" rtl="0"/>
            <a:r>
              <a:rPr lang="zh-CN" altLang="en-US" sz="7200" dirty="0"/>
              <a:t>Of course not.</a:t>
            </a:r>
            <a:endParaRPr lang="en-US" altLang="zh-CN" sz="7200" dirty="0"/>
          </a:p>
          <a:p>
            <a:pPr algn="l" rtl="0"/>
            <a:endParaRPr lang="zh-TW" altLang="en-US" dirty="0"/>
          </a:p>
        </p:txBody>
      </p:sp>
    </p:spTree>
    <p:extLst>
      <p:ext uri="{BB962C8B-B14F-4D97-AF65-F5344CB8AC3E}">
        <p14:creationId xmlns:p14="http://schemas.microsoft.com/office/powerpoint/2010/main" val="55049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95124E-B85F-469D-88C7-9E3CE1B05C69}"/>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965F1240-6525-4646-89E4-EB05D532608B}"/>
              </a:ext>
            </a:extLst>
          </p:cNvPr>
          <p:cNvSpPr>
            <a:spLocks noGrp="1"/>
          </p:cNvSpPr>
          <p:nvPr>
            <p:ph type="title"/>
          </p:nvPr>
        </p:nvSpPr>
        <p:spPr/>
        <p:txBody>
          <a:bodyPr>
            <a:noAutofit/>
          </a:bodyPr>
          <a:lstStyle/>
          <a:p>
            <a:pPr rtl="0"/>
            <a:r>
              <a:rPr lang="en-US" altLang="zh-CN" sz="2800" dirty="0"/>
              <a:t>Could your company's (automotive coating) webpage include the following popular keywords?</a:t>
            </a:r>
            <a:endParaRPr lang="zh-TW" altLang="en-US" sz="2800" dirty="0"/>
          </a:p>
        </p:txBody>
      </p:sp>
      <p:pic>
        <p:nvPicPr>
          <p:cNvPr id="5" name="圖片 4">
            <a:extLst>
              <a:ext uri="{FF2B5EF4-FFF2-40B4-BE49-F238E27FC236}">
                <a16:creationId xmlns:a16="http://schemas.microsoft.com/office/drawing/2014/main" id="{1F16D54A-B812-443F-A213-40AE76FC905E}"/>
              </a:ext>
            </a:extLst>
          </p:cNvPr>
          <p:cNvPicPr>
            <a:picLocks noChangeAspect="1"/>
          </p:cNvPicPr>
          <p:nvPr/>
        </p:nvPicPr>
        <p:blipFill>
          <a:blip r:embed="rId2"/>
          <a:stretch>
            <a:fillRect/>
          </a:stretch>
        </p:blipFill>
        <p:spPr>
          <a:xfrm>
            <a:off x="0" y="1600200"/>
            <a:ext cx="9144000" cy="4726112"/>
          </a:xfrm>
          <a:prstGeom prst="rect">
            <a:avLst/>
          </a:prstGeom>
        </p:spPr>
      </p:pic>
    </p:spTree>
    <p:extLst>
      <p:ext uri="{BB962C8B-B14F-4D97-AF65-F5344CB8AC3E}">
        <p14:creationId xmlns:p14="http://schemas.microsoft.com/office/powerpoint/2010/main" val="423914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95124E-B85F-469D-88C7-9E3CE1B05C69}"/>
              </a:ext>
            </a:extLst>
          </p:cNvPr>
          <p:cNvSpPr>
            <a:spLocks noGrp="1"/>
          </p:cNvSpPr>
          <p:nvPr>
            <p:ph idx="1"/>
          </p:nvPr>
        </p:nvSpPr>
        <p:spPr/>
        <p:txBody>
          <a:bodyPr/>
          <a:lstStyle/>
          <a:p>
            <a:pPr algn="l" rtl="0"/>
            <a:r>
              <a:rPr lang="zh-CN" altLang="en-US" dirty="0"/>
              <a:t>If the web page does not have the following content text</a:t>
            </a:r>
            <a:endParaRPr lang="en-US" altLang="zh-CN" dirty="0"/>
          </a:p>
          <a:p>
            <a:pPr algn="l" rtl="0"/>
            <a:r>
              <a:rPr lang="zh-CN" altLang="en-US" dirty="0"/>
              <a:t>This netizen cannot quickly find your company website.</a:t>
            </a:r>
            <a:endParaRPr lang="zh-TW" altLang="en-US" dirty="0"/>
          </a:p>
        </p:txBody>
      </p:sp>
      <p:sp>
        <p:nvSpPr>
          <p:cNvPr id="3" name="標題 2">
            <a:extLst>
              <a:ext uri="{FF2B5EF4-FFF2-40B4-BE49-F238E27FC236}">
                <a16:creationId xmlns:a16="http://schemas.microsoft.com/office/drawing/2014/main" id="{965F1240-6525-4646-89E4-EB05D532608B}"/>
              </a:ext>
            </a:extLst>
          </p:cNvPr>
          <p:cNvSpPr>
            <a:spLocks noGrp="1"/>
          </p:cNvSpPr>
          <p:nvPr>
            <p:ph type="title"/>
          </p:nvPr>
        </p:nvSpPr>
        <p:spPr/>
        <p:txBody>
          <a:bodyPr>
            <a:noAutofit/>
          </a:bodyPr>
          <a:lstStyle/>
          <a:p>
            <a:pPr rtl="0"/>
            <a:r>
              <a:rPr lang="en-US" altLang="zh-CN" sz="2800" dirty="0"/>
              <a:t>Could your company's (automotive coating) webpage include the following popular keywords?</a:t>
            </a:r>
            <a:endParaRPr lang="zh-TW" altLang="en-US" sz="2800" dirty="0"/>
          </a:p>
        </p:txBody>
      </p:sp>
      <p:pic>
        <p:nvPicPr>
          <p:cNvPr id="5" name="圖片 4">
            <a:extLst>
              <a:ext uri="{FF2B5EF4-FFF2-40B4-BE49-F238E27FC236}">
                <a16:creationId xmlns:a16="http://schemas.microsoft.com/office/drawing/2014/main" id="{1F16D54A-B812-443F-A213-40AE76FC905E}"/>
              </a:ext>
            </a:extLst>
          </p:cNvPr>
          <p:cNvPicPr>
            <a:picLocks noChangeAspect="1"/>
          </p:cNvPicPr>
          <p:nvPr/>
        </p:nvPicPr>
        <p:blipFill>
          <a:blip r:embed="rId2"/>
          <a:stretch>
            <a:fillRect/>
          </a:stretch>
        </p:blipFill>
        <p:spPr>
          <a:xfrm>
            <a:off x="3195686" y="3251902"/>
            <a:ext cx="5948313" cy="3074409"/>
          </a:xfrm>
          <a:prstGeom prst="rect">
            <a:avLst/>
          </a:prstGeom>
        </p:spPr>
      </p:pic>
    </p:spTree>
    <p:extLst>
      <p:ext uri="{BB962C8B-B14F-4D97-AF65-F5344CB8AC3E}">
        <p14:creationId xmlns:p14="http://schemas.microsoft.com/office/powerpoint/2010/main" val="4058348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2B8DFD-2C9F-4025-AB65-D8F4F82486F5}"/>
              </a:ext>
            </a:extLst>
          </p:cNvPr>
          <p:cNvSpPr>
            <a:spLocks noGrp="1"/>
          </p:cNvSpPr>
          <p:nvPr>
            <p:ph idx="1"/>
          </p:nvPr>
        </p:nvSpPr>
        <p:spPr/>
        <p:txBody>
          <a:bodyPr>
            <a:normAutofit fontScale="70000" lnSpcReduction="20000"/>
          </a:bodyPr>
          <a:lstStyle/>
          <a:p>
            <a:pPr algn="l" rtl="0"/>
            <a:r>
              <a:rPr lang="en-US" altLang="zh-CN" b="1" dirty="0">
                <a:solidFill>
                  <a:srgbClr val="7030A0"/>
                </a:solidFill>
              </a:rPr>
              <a:t>User</a:t>
            </a:r>
            <a:r>
              <a:rPr lang="zh-CN" altLang="en-US" dirty="0">
                <a:solidFill>
                  <a:srgbClr val="7030A0"/>
                </a:solidFill>
              </a:rPr>
              <a:t>The keywords you entered may not be able to find your company</a:t>
            </a:r>
            <a:r>
              <a:rPr lang="en-US" altLang="zh-CN" dirty="0">
                <a:solidFill>
                  <a:srgbClr val="7030A0"/>
                </a:solidFill>
              </a:rPr>
              <a:t>(</a:t>
            </a:r>
            <a:r>
              <a:rPr lang="zh-CN" altLang="en-US" dirty="0">
                <a:solidFill>
                  <a:srgbClr val="7030A0"/>
                </a:solidFill>
              </a:rPr>
              <a:t>Mineral water</a:t>
            </a:r>
            <a:r>
              <a:rPr lang="en-US" altLang="zh-CN" dirty="0">
                <a:solidFill>
                  <a:srgbClr val="7030A0"/>
                </a:solidFill>
              </a:rPr>
              <a:t>)</a:t>
            </a:r>
            <a:r>
              <a:rPr lang="zh-CN" altLang="en-US" dirty="0">
                <a:solidFill>
                  <a:srgbClr val="7030A0"/>
                </a:solidFill>
              </a:rPr>
              <a:t>Web page of:</a:t>
            </a:r>
            <a:endParaRPr lang="en-US" altLang="zh-CN" dirty="0">
              <a:solidFill>
                <a:srgbClr val="7030A0"/>
              </a:solidFill>
            </a:endParaRPr>
          </a:p>
          <a:p>
            <a:pPr lvl="1" algn="l" rtl="0"/>
            <a:r>
              <a:rPr lang="zh-CN" altLang="en-US" b="1" dirty="0"/>
              <a:t>For example</a:t>
            </a:r>
            <a:r>
              <a:rPr lang="en-US" altLang="zh-CN" b="1" dirty="0"/>
              <a:t>user</a:t>
            </a:r>
            <a:r>
              <a:rPr lang="zh-CN" altLang="en-US" b="1" dirty="0"/>
              <a:t>Input:</a:t>
            </a:r>
            <a:r>
              <a:rPr lang="en-US" altLang="zh-CN" b="1" dirty="0"/>
              <a:t>【</a:t>
            </a:r>
            <a:r>
              <a:rPr lang="zh-TW" altLang="en-US" dirty="0">
                <a:solidFill>
                  <a:srgbClr val="C00000"/>
                </a:solidFill>
              </a:rPr>
              <a:t>Healthy drinking water</a:t>
            </a:r>
            <a:r>
              <a:rPr lang="en-US" altLang="zh-CN" dirty="0"/>
              <a:t>】</a:t>
            </a:r>
            <a:r>
              <a:rPr lang="zh-CN" altLang="en-US" b="1" dirty="0"/>
              <a:t>,or</a:t>
            </a:r>
            <a:r>
              <a:rPr lang="en-US" altLang="zh-CN" b="1" dirty="0"/>
              <a:t>【</a:t>
            </a:r>
            <a:r>
              <a:rPr lang="zh-TW" altLang="en-US" dirty="0">
                <a:solidFill>
                  <a:srgbClr val="C00000"/>
                </a:solidFill>
              </a:rPr>
              <a:t>Mountain spring water</a:t>
            </a:r>
            <a:r>
              <a:rPr lang="en-US" altLang="zh-CN" dirty="0"/>
              <a:t>】</a:t>
            </a:r>
          </a:p>
          <a:p>
            <a:pPr lvl="1" algn="l" rtl="0"/>
            <a:r>
              <a:rPr lang="zh-CN" altLang="en-US" b="1" dirty="0"/>
              <a:t>Your company might not appear</a:t>
            </a:r>
            <a:r>
              <a:rPr lang="en-US" altLang="zh-CN" b="1" dirty="0"/>
              <a:t>(</a:t>
            </a:r>
            <a:r>
              <a:rPr lang="zh-CN" altLang="en-US" b="1" dirty="0"/>
              <a:t>Mineral water</a:t>
            </a:r>
            <a:r>
              <a:rPr lang="en-US" altLang="zh-CN" b="1" dirty="0"/>
              <a:t>)</a:t>
            </a:r>
            <a:r>
              <a:rPr lang="zh-CN" altLang="en-US" b="1" dirty="0"/>
              <a:t>Web page</a:t>
            </a:r>
            <a:endParaRPr lang="en-US" altLang="zh-TW" b="1" dirty="0"/>
          </a:p>
          <a:p>
            <a:pPr algn="l" rtl="0"/>
            <a:r>
              <a:rPr lang="zh-CN" altLang="en-US" b="1" dirty="0">
                <a:solidFill>
                  <a:srgbClr val="7030A0"/>
                </a:solidFill>
              </a:rPr>
              <a:t>Search</a:t>
            </a:r>
            <a:r>
              <a:rPr lang="zh-TW" altLang="en-US" b="1" dirty="0">
                <a:solidFill>
                  <a:srgbClr val="7030A0"/>
                </a:solidFill>
              </a:rPr>
              <a:t>Search Engine</a:t>
            </a:r>
            <a:r>
              <a:rPr lang="zh-CN" altLang="en-US" b="1" dirty="0">
                <a:solidFill>
                  <a:srgbClr val="7030A0"/>
                </a:solidFill>
              </a:rPr>
              <a:t>Recent hot keywords</a:t>
            </a:r>
            <a:r>
              <a:rPr lang="zh-TW" altLang="en-US" dirty="0">
                <a:solidFill>
                  <a:srgbClr val="7030A0"/>
                </a:solidFill>
              </a:rPr>
              <a:t>:</a:t>
            </a:r>
            <a:endParaRPr lang="en-US" altLang="zh-TW" dirty="0">
              <a:solidFill>
                <a:srgbClr val="7030A0"/>
              </a:solidFill>
            </a:endParaRPr>
          </a:p>
          <a:p>
            <a:pPr lvl="1" algn="l" rtl="0"/>
            <a:r>
              <a:rPr lang="zh-TW" altLang="en-US" dirty="0">
                <a:solidFill>
                  <a:srgbClr val="C00000"/>
                </a:solidFill>
                <a:highlight>
                  <a:srgbClr val="FFFF00"/>
                </a:highlight>
              </a:rPr>
              <a:t>Keywords</a:t>
            </a:r>
            <a:r>
              <a:rPr lang="zh-TW" altLang="en-US" dirty="0">
                <a:solidFill>
                  <a:srgbClr val="C00000"/>
                </a:solidFill>
              </a:rPr>
              <a:t>It is still the search engine that understands the topic of the web page.</a:t>
            </a:r>
            <a:r>
              <a:rPr lang="zh-TW" altLang="en-US" dirty="0">
                <a:solidFill>
                  <a:srgbClr val="C00000"/>
                </a:solidFill>
                <a:highlight>
                  <a:srgbClr val="FFFF00"/>
                </a:highlight>
              </a:rPr>
              <a:t>Important indicators</a:t>
            </a:r>
            <a:r>
              <a:rPr lang="zh-TW" altLang="en-US" dirty="0"/>
              <a:t>.</a:t>
            </a:r>
            <a:endParaRPr lang="en-US" altLang="zh-TW" dirty="0"/>
          </a:p>
          <a:p>
            <a:pPr lvl="1" algn="l" rtl="0"/>
            <a:r>
              <a:rPr lang="zh-TW" altLang="en-US" sz="5200" dirty="0">
                <a:solidFill>
                  <a:srgbClr val="C00000"/>
                </a:solidFill>
              </a:rPr>
              <a:t>Incorporating appropriate keywords naturally into your articles will help increase your page's visibility in relevant searches.</a:t>
            </a:r>
            <a:endParaRPr lang="en-US" altLang="zh-TW" sz="5200" dirty="0">
              <a:solidFill>
                <a:srgbClr val="C00000"/>
              </a:solidFill>
            </a:endParaRPr>
          </a:p>
          <a:p>
            <a:pPr algn="l" rtl="0"/>
            <a:endParaRPr lang="zh-TW" altLang="en-US" dirty="0"/>
          </a:p>
        </p:txBody>
      </p:sp>
      <p:sp>
        <p:nvSpPr>
          <p:cNvPr id="3" name="標題 2">
            <a:extLst>
              <a:ext uri="{FF2B5EF4-FFF2-40B4-BE49-F238E27FC236}">
                <a16:creationId xmlns:a16="http://schemas.microsoft.com/office/drawing/2014/main" id="{002CE6F9-B875-43CB-8741-0A472F52D214}"/>
              </a:ext>
            </a:extLst>
          </p:cNvPr>
          <p:cNvSpPr>
            <a:spLocks noGrp="1"/>
          </p:cNvSpPr>
          <p:nvPr>
            <p:ph type="title"/>
          </p:nvPr>
        </p:nvSpPr>
        <p:spPr/>
        <p:txBody>
          <a:bodyPr>
            <a:normAutofit fontScale="90000"/>
          </a:bodyPr>
          <a:lstStyle/>
          <a:p>
            <a:pPr rtl="0"/>
            <a:r>
              <a:rPr lang="zh-TW" altLang="en-US" dirty="0"/>
              <a:t>Why is keyword research still necessary?</a:t>
            </a:r>
          </a:p>
        </p:txBody>
      </p:sp>
    </p:spTree>
    <p:extLst>
      <p:ext uri="{BB962C8B-B14F-4D97-AF65-F5344CB8AC3E}">
        <p14:creationId xmlns:p14="http://schemas.microsoft.com/office/powerpoint/2010/main" val="384005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542964E-B423-4F0F-8282-6C8EBC790880}"/>
              </a:ext>
            </a:extLst>
          </p:cNvPr>
          <p:cNvSpPr>
            <a:spLocks noGrp="1"/>
          </p:cNvSpPr>
          <p:nvPr>
            <p:ph idx="1"/>
          </p:nvPr>
        </p:nvSpPr>
        <p:spPr/>
        <p:txBody>
          <a:bodyPr>
            <a:normAutofit/>
          </a:bodyPr>
          <a:lstStyle/>
          <a:p>
            <a:pPr algn="l" rtl="0"/>
            <a:r>
              <a:rPr lang="en-US" altLang="zh-CN" dirty="0"/>
              <a:t>So, </a:t>
            </a:r>
            <a:r>
              <a:rPr lang="en-US" altLang="zh-CN" sz="6400" dirty="0">
                <a:solidFill>
                  <a:srgbClr val="7030A0"/>
                </a:solidFill>
              </a:rPr>
              <a:t>keyword research </a:t>
            </a:r>
            <a:r>
              <a:rPr lang="en-US" altLang="zh-CN" dirty="0"/>
              <a:t>is the first step in doing SEO.</a:t>
            </a:r>
          </a:p>
          <a:p>
            <a:pPr algn="l" rtl="0"/>
            <a:endParaRPr lang="en-US" altLang="zh-CN" dirty="0"/>
          </a:p>
          <a:p>
            <a:pPr algn="l" rtl="0"/>
            <a:r>
              <a:rPr lang="en-US" altLang="zh-CN" dirty="0"/>
              <a:t>As a result, there are now four key factors for handling Google website ranking.</a:t>
            </a:r>
          </a:p>
          <a:p>
            <a:pPr algn="l" rtl="0"/>
            <a:endParaRPr lang="zh-TW" altLang="en-US" dirty="0"/>
          </a:p>
        </p:txBody>
      </p:sp>
    </p:spTree>
    <p:extLst>
      <p:ext uri="{BB962C8B-B14F-4D97-AF65-F5344CB8AC3E}">
        <p14:creationId xmlns:p14="http://schemas.microsoft.com/office/powerpoint/2010/main" val="277829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82B8DFD-2C9F-4025-AB65-D8F4F82486F5}"/>
              </a:ext>
            </a:extLst>
          </p:cNvPr>
          <p:cNvSpPr>
            <a:spLocks noGrp="1"/>
          </p:cNvSpPr>
          <p:nvPr>
            <p:ph idx="1"/>
          </p:nvPr>
        </p:nvSpPr>
        <p:spPr/>
        <p:txBody>
          <a:bodyPr>
            <a:normAutofit fontScale="47500" lnSpcReduction="20000"/>
          </a:bodyPr>
          <a:lstStyle/>
          <a:p>
            <a:pPr algn="l" rtl="0"/>
            <a:r>
              <a:rPr lang="en-US" altLang="zh-CN" sz="6300" dirty="0">
                <a:solidFill>
                  <a:srgbClr val="7030A0"/>
                </a:solidFill>
              </a:rPr>
              <a:t>1.</a:t>
            </a:r>
            <a:r>
              <a:rPr lang="zh-CN" altLang="en-US" sz="6300" dirty="0">
                <a:solidFill>
                  <a:srgbClr val="7030A0"/>
                </a:solidFill>
              </a:rPr>
              <a:t>Keyword Research:</a:t>
            </a:r>
            <a:endParaRPr lang="en-US" altLang="zh-TW" sz="6300" dirty="0">
              <a:solidFill>
                <a:srgbClr val="7030A0"/>
              </a:solidFill>
            </a:endParaRPr>
          </a:p>
          <a:p>
            <a:pPr lvl="1" algn="l" rtl="0"/>
            <a:r>
              <a:rPr lang="zh-CN" altLang="en-US" sz="5100" dirty="0"/>
              <a:t>Bundle</a:t>
            </a:r>
            <a:r>
              <a:rPr lang="en-US" altLang="zh-CN" sz="5100" dirty="0"/>
              <a:t>【</a:t>
            </a:r>
            <a:r>
              <a:rPr lang="zh-CN" altLang="en-US" sz="5100" dirty="0">
                <a:solidFill>
                  <a:srgbClr val="C00000"/>
                </a:solidFill>
                <a:highlight>
                  <a:srgbClr val="FFFF00"/>
                </a:highlight>
              </a:rPr>
              <a:t>Hot Keywords</a:t>
            </a:r>
            <a:r>
              <a:rPr lang="zh-CN" altLang="en-US" sz="5100" dirty="0"/>
              <a:t>,</a:t>
            </a:r>
            <a:r>
              <a:rPr lang="zh-CN" altLang="en-US" sz="5100" dirty="0">
                <a:solidFill>
                  <a:srgbClr val="C00000"/>
                </a:solidFill>
                <a:highlight>
                  <a:srgbClr val="FFFF00"/>
                </a:highlight>
              </a:rPr>
              <a:t>Long tail keywords</a:t>
            </a:r>
            <a:r>
              <a:rPr lang="zh-CN" altLang="en-US" sz="5100" dirty="0"/>
              <a:t>,</a:t>
            </a:r>
            <a:r>
              <a:rPr lang="zh-CN" altLang="en-US" sz="5100" dirty="0">
                <a:solidFill>
                  <a:srgbClr val="C00000"/>
                </a:solidFill>
                <a:highlight>
                  <a:srgbClr val="FFFF00"/>
                </a:highlight>
              </a:rPr>
              <a:t>Trading Keywords</a:t>
            </a:r>
            <a:r>
              <a:rPr lang="en-US" altLang="zh-CN" sz="5100" dirty="0"/>
              <a:t>】</a:t>
            </a:r>
            <a:r>
              <a:rPr lang="zh-CN" altLang="en-US" sz="5100" dirty="0"/>
              <a:t>Insert article content</a:t>
            </a:r>
            <a:endParaRPr lang="en-US" altLang="zh-CN" sz="5100" dirty="0"/>
          </a:p>
          <a:p>
            <a:pPr lvl="1" algn="l" rtl="0"/>
            <a:r>
              <a:rPr lang="zh-CN" altLang="en-US" sz="5400" dirty="0">
                <a:solidFill>
                  <a:srgbClr val="C00000"/>
                </a:solidFill>
              </a:rPr>
              <a:t>The search keyword is a popular one that changes frequently.</a:t>
            </a:r>
            <a:endParaRPr lang="en-US" altLang="zh-TW" sz="5400" dirty="0">
              <a:solidFill>
                <a:srgbClr val="C00000"/>
              </a:solidFill>
            </a:endParaRPr>
          </a:p>
          <a:p>
            <a:pPr lvl="1" algn="l" rtl="0"/>
            <a:r>
              <a:rPr lang="zh-CN" altLang="en-US" sz="5100" dirty="0">
                <a:solidFill>
                  <a:srgbClr val="C00000"/>
                </a:solidFill>
              </a:rPr>
              <a:t>Therefore, the article should be revised regularly</a:t>
            </a:r>
            <a:r>
              <a:rPr lang="en-US" altLang="zh-CN" sz="5100" dirty="0">
                <a:solidFill>
                  <a:srgbClr val="C00000"/>
                </a:solidFill>
              </a:rPr>
              <a:t>【</a:t>
            </a:r>
            <a:r>
              <a:rPr lang="zh-CN" altLang="en-US" sz="5100" dirty="0">
                <a:solidFill>
                  <a:srgbClr val="C00000"/>
                </a:solidFill>
              </a:rPr>
              <a:t>Hot Keywords</a:t>
            </a:r>
            <a:r>
              <a:rPr lang="en-US" altLang="zh-CN" sz="5100" dirty="0">
                <a:solidFill>
                  <a:srgbClr val="C00000"/>
                </a:solidFill>
              </a:rPr>
              <a:t>】</a:t>
            </a:r>
          </a:p>
          <a:p>
            <a:pPr algn="l" rtl="0"/>
            <a:r>
              <a:rPr lang="en-US" altLang="zh-CN" sz="4000" dirty="0">
                <a:solidFill>
                  <a:srgbClr val="7030A0"/>
                </a:solidFill>
              </a:rPr>
              <a:t>2.</a:t>
            </a:r>
            <a:r>
              <a:rPr lang="zh-TW" altLang="en-US" sz="4000" dirty="0">
                <a:solidFill>
                  <a:srgbClr val="7030A0"/>
                </a:solidFill>
              </a:rPr>
              <a:t>Content quality</a:t>
            </a:r>
            <a:r>
              <a:rPr lang="zh-CN" altLang="en-US" sz="4000" dirty="0">
                <a:solidFill>
                  <a:srgbClr val="7030A0"/>
                </a:solidFill>
              </a:rPr>
              <a:t>good:</a:t>
            </a:r>
            <a:endParaRPr lang="en-US" altLang="zh-TW" sz="4000" dirty="0">
              <a:solidFill>
                <a:srgbClr val="7030A0"/>
              </a:solidFill>
            </a:endParaRPr>
          </a:p>
          <a:p>
            <a:pPr lvl="1" algn="l" rtl="0"/>
            <a:r>
              <a:rPr lang="en-US" altLang="zh-CN" dirty="0"/>
              <a:t>User</a:t>
            </a:r>
            <a:r>
              <a:rPr lang="zh-CN" altLang="en-US" dirty="0"/>
              <a:t>You can get what you want to know from it</a:t>
            </a:r>
            <a:endParaRPr lang="en-US" altLang="zh-CN" dirty="0"/>
          </a:p>
          <a:p>
            <a:pPr lvl="1" algn="l" rtl="0"/>
            <a:r>
              <a:rPr lang="zh-CN" altLang="en-US" dirty="0"/>
              <a:t>Make full use of multimedia: articles, pictures, videos</a:t>
            </a:r>
            <a:endParaRPr lang="en-US" altLang="zh-CN" dirty="0"/>
          </a:p>
          <a:p>
            <a:pPr algn="l" rtl="0"/>
            <a:r>
              <a:rPr lang="en-US" altLang="zh-CN" sz="4000" dirty="0">
                <a:solidFill>
                  <a:srgbClr val="7030A0"/>
                </a:solidFill>
              </a:rPr>
              <a:t>3.</a:t>
            </a:r>
            <a:r>
              <a:rPr lang="zh-CN" altLang="en-US" sz="4000" dirty="0">
                <a:solidFill>
                  <a:srgbClr val="7030A0"/>
                </a:solidFill>
              </a:rPr>
              <a:t>The website is highly authoritative and professional:</a:t>
            </a:r>
            <a:endParaRPr lang="en-US" altLang="zh-CN" sz="4000" dirty="0">
              <a:solidFill>
                <a:srgbClr val="7030A0"/>
              </a:solidFill>
            </a:endParaRPr>
          </a:p>
          <a:p>
            <a:pPr lvl="1" algn="l" rtl="0"/>
            <a:r>
              <a:rPr lang="zh-CN" altLang="en-US" dirty="0"/>
              <a:t>Cited by many external websites</a:t>
            </a:r>
            <a:endParaRPr lang="en-US" altLang="zh-CN" dirty="0"/>
          </a:p>
          <a:p>
            <a:pPr lvl="1" algn="l" rtl="0"/>
            <a:r>
              <a:rPr lang="zh-CN" altLang="en-US" dirty="0"/>
              <a:t>Recommended by many</a:t>
            </a:r>
            <a:endParaRPr lang="en-US" altLang="zh-TW" dirty="0"/>
          </a:p>
          <a:p>
            <a:pPr algn="l" rtl="0"/>
            <a:r>
              <a:rPr lang="en-US" altLang="zh-CN" sz="4000" dirty="0">
                <a:solidFill>
                  <a:srgbClr val="7030A0"/>
                </a:solidFill>
              </a:rPr>
              <a:t>4.</a:t>
            </a:r>
            <a:r>
              <a:rPr lang="zh-CN" altLang="en-US" sz="4000" dirty="0">
                <a:solidFill>
                  <a:srgbClr val="7030A0"/>
                </a:solidFill>
              </a:rPr>
              <a:t>Good user experience:</a:t>
            </a:r>
            <a:endParaRPr lang="en-US" altLang="zh-CN" sz="4000" dirty="0">
              <a:solidFill>
                <a:srgbClr val="7030A0"/>
              </a:solidFill>
            </a:endParaRPr>
          </a:p>
          <a:p>
            <a:pPr lvl="1" algn="l" rtl="0"/>
            <a:r>
              <a:rPr lang="zh-CN" altLang="en-US" dirty="0"/>
              <a:t>Fast web page loading speed</a:t>
            </a:r>
            <a:endParaRPr lang="en-US" altLang="zh-CN" dirty="0"/>
          </a:p>
          <a:p>
            <a:pPr lvl="1" algn="l" rtl="0"/>
            <a:r>
              <a:rPr lang="zh-CN" altLang="en-US" dirty="0"/>
              <a:t>On mobile</a:t>
            </a:r>
            <a:r>
              <a:rPr lang="zh-TW" altLang="en-US" dirty="0"/>
              <a:t>,</a:t>
            </a:r>
            <a:r>
              <a:rPr lang="zh-CN" altLang="en-US" dirty="0"/>
              <a:t>flat</a:t>
            </a:r>
            <a:r>
              <a:rPr lang="zh-TW" altLang="en-US" dirty="0"/>
              <a:t>,</a:t>
            </a:r>
            <a:r>
              <a:rPr lang="zh-CN" altLang="en-US" dirty="0"/>
              <a:t>Computer, all platforms can read</a:t>
            </a:r>
            <a:endParaRPr lang="en-US" altLang="zh-CN" dirty="0"/>
          </a:p>
          <a:p>
            <a:pPr algn="l" rtl="0"/>
            <a:endParaRPr lang="zh-TW" altLang="en-US" dirty="0"/>
          </a:p>
        </p:txBody>
      </p:sp>
      <p:sp>
        <p:nvSpPr>
          <p:cNvPr id="3" name="標題 2">
            <a:extLst>
              <a:ext uri="{FF2B5EF4-FFF2-40B4-BE49-F238E27FC236}">
                <a16:creationId xmlns:a16="http://schemas.microsoft.com/office/drawing/2014/main" id="{002CE6F9-B875-43CB-8741-0A472F52D214}"/>
              </a:ext>
            </a:extLst>
          </p:cNvPr>
          <p:cNvSpPr>
            <a:spLocks noGrp="1"/>
          </p:cNvSpPr>
          <p:nvPr>
            <p:ph type="title"/>
          </p:nvPr>
        </p:nvSpPr>
        <p:spPr/>
        <p:txBody>
          <a:bodyPr>
            <a:noAutofit/>
          </a:bodyPr>
          <a:lstStyle/>
          <a:p>
            <a:pPr rtl="0"/>
            <a:r>
              <a:rPr lang="en-US" altLang="zh-CN" sz="3600" dirty="0"/>
              <a:t>The four key factors for handling Google website ranking.</a:t>
            </a:r>
            <a:endParaRPr lang="zh-TW" altLang="en-US" sz="3600" dirty="0"/>
          </a:p>
        </p:txBody>
      </p:sp>
    </p:spTree>
    <p:extLst>
      <p:ext uri="{BB962C8B-B14F-4D97-AF65-F5344CB8AC3E}">
        <p14:creationId xmlns:p14="http://schemas.microsoft.com/office/powerpoint/2010/main" val="63114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1866507"/>
            <a:ext cx="8495931" cy="2856322"/>
          </a:xfrm>
        </p:spPr>
        <p:txBody>
          <a:bodyPr>
            <a:normAutofit fontScale="92500" lnSpcReduction="10000"/>
          </a:bodyPr>
          <a:lstStyle/>
          <a:p>
            <a:pPr algn="l" rtl="0"/>
            <a:r>
              <a:rPr lang="zh-CN" altLang="en-US" dirty="0"/>
              <a:t>This semester</a:t>
            </a:r>
            <a:r>
              <a:rPr lang="zh-TW" altLang="en-US" dirty="0"/>
              <a:t> </a:t>
            </a:r>
            <a:r>
              <a:rPr lang="en-US" altLang="zh-TW" dirty="0"/>
              <a:t>SEO </a:t>
            </a:r>
            <a:r>
              <a:rPr lang="zh-CN" altLang="en-US" dirty="0"/>
              <a:t>Web page</a:t>
            </a:r>
            <a:endParaRPr lang="en-US" altLang="zh-CN" dirty="0"/>
          </a:p>
          <a:p>
            <a:pPr algn="l" rtl="0"/>
            <a:r>
              <a:rPr lang="zh-CN" altLang="en-US" dirty="0"/>
              <a:t>Implementation steps</a:t>
            </a:r>
            <a:endParaRPr lang="en-US" altLang="zh-TW" dirty="0">
              <a:solidFill>
                <a:srgbClr val="7030A0"/>
              </a:solidFill>
            </a:endParaRPr>
          </a:p>
        </p:txBody>
      </p:sp>
    </p:spTree>
    <p:extLst>
      <p:ext uri="{BB962C8B-B14F-4D97-AF65-F5344CB8AC3E}">
        <p14:creationId xmlns:p14="http://schemas.microsoft.com/office/powerpoint/2010/main" val="3966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l" rtl="0"/>
            <a:r>
              <a:rPr b="1" dirty="0"/>
              <a:t>What is SEO</a:t>
            </a:r>
            <a:r>
              <a:rPr dirty="0"/>
              <a:t>:</a:t>
            </a:r>
            <a:endParaRPr lang="en-US" dirty="0"/>
          </a:p>
          <a:p>
            <a:pPr lvl="1" algn="l" rtl="0"/>
            <a:r>
              <a:rPr dirty="0"/>
              <a:t>SEO (Search Engine Optimization) is a set of techniques and strategies.</a:t>
            </a:r>
            <a:endParaRPr lang="en-US" dirty="0"/>
          </a:p>
          <a:p>
            <a:pPr lvl="1" algn="l" rtl="0"/>
            <a:r>
              <a:rPr dirty="0"/>
              <a:t>The purpose is</a:t>
            </a:r>
            <a:r>
              <a:rPr sz="4000" dirty="0">
                <a:solidFill>
                  <a:srgbClr val="C00000"/>
                </a:solidFill>
                <a:highlight>
                  <a:srgbClr val="FFFF00"/>
                </a:highlight>
              </a:rPr>
              <a:t>Improve your website's ranking in search engines</a:t>
            </a:r>
            <a:r>
              <a:rPr dirty="0"/>
              <a:t>,</a:t>
            </a:r>
            <a:endParaRPr lang="en-US" dirty="0"/>
          </a:p>
          <a:p>
            <a:pPr lvl="1" algn="l" rtl="0"/>
            <a:r>
              <a:rPr dirty="0"/>
              <a:t>Hence</a:t>
            </a:r>
            <a:r>
              <a:rPr dirty="0">
                <a:solidFill>
                  <a:srgbClr val="C00000"/>
                </a:solidFill>
              </a:rPr>
              <a:t>Increase website visibility and traffic</a:t>
            </a:r>
            <a:r>
              <a:rPr dirty="0"/>
              <a:t>.</a:t>
            </a:r>
            <a:endParaRPr lang="en-US" dirty="0"/>
          </a:p>
          <a:p>
            <a:pPr algn="l" rtl="0"/>
            <a:r>
              <a:rPr b="1" dirty="0"/>
              <a:t>Importance of SEO</a:t>
            </a:r>
            <a:r>
              <a:rPr dirty="0"/>
              <a:t>:</a:t>
            </a:r>
            <a:endParaRPr lang="en-US" dirty="0"/>
          </a:p>
          <a:p>
            <a:pPr lvl="1" algn="l" rtl="0"/>
            <a:r>
              <a:rPr dirty="0"/>
              <a:t>In the modern Internet, search engines are the primary tool for users to discover content.</a:t>
            </a:r>
            <a:endParaRPr lang="en-US" dirty="0"/>
          </a:p>
          <a:p>
            <a:pPr lvl="1" algn="l" rtl="0"/>
            <a:r>
              <a:rPr dirty="0"/>
              <a:t>Through effective SEO, your website can stand out in relevant searches and attract more target customers.</a:t>
            </a:r>
          </a:p>
        </p:txBody>
      </p:sp>
      <p:sp>
        <p:nvSpPr>
          <p:cNvPr id="2" name="Title 1"/>
          <p:cNvSpPr>
            <a:spLocks noGrp="1"/>
          </p:cNvSpPr>
          <p:nvPr>
            <p:ph type="title"/>
          </p:nvPr>
        </p:nvSpPr>
        <p:spPr/>
        <p:txBody>
          <a:bodyPr>
            <a:normAutofit fontScale="90000"/>
          </a:bodyPr>
          <a:lstStyle/>
          <a:p>
            <a:pPr rtl="0"/>
            <a:r>
              <a:rPr lang="en-US" altLang="zh-CN" dirty="0"/>
              <a:t>1.</a:t>
            </a:r>
            <a:r>
              <a:rPr dirty="0"/>
              <a:t>Definition and Importance of SEO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BC7AFE5-C021-4ABB-B7FD-75791E4C6B1B}"/>
              </a:ext>
            </a:extLst>
          </p:cNvPr>
          <p:cNvSpPr>
            <a:spLocks noGrp="1"/>
          </p:cNvSpPr>
          <p:nvPr>
            <p:ph idx="1"/>
          </p:nvPr>
        </p:nvSpPr>
        <p:spPr/>
        <p:txBody>
          <a:bodyPr>
            <a:normAutofit fontScale="85000" lnSpcReduction="10000"/>
          </a:bodyPr>
          <a:lstStyle/>
          <a:p>
            <a:pPr algn="l" rtl="0"/>
            <a:r>
              <a:rPr lang="en-US" altLang="zh-CN" dirty="0">
                <a:solidFill>
                  <a:srgbClr val="7030A0"/>
                </a:solidFill>
              </a:rPr>
              <a:t>1.</a:t>
            </a:r>
            <a:r>
              <a:rPr lang="zh-TW" altLang="en-US" dirty="0">
                <a:solidFill>
                  <a:srgbClr val="7030A0"/>
                </a:solidFill>
              </a:rPr>
              <a:t>Conduct keyword research:</a:t>
            </a:r>
            <a:endParaRPr lang="en-US" altLang="zh-TW" dirty="0">
              <a:solidFill>
                <a:srgbClr val="7030A0"/>
              </a:solidFill>
            </a:endParaRPr>
          </a:p>
          <a:p>
            <a:pPr lvl="1" algn="l" rtl="0"/>
            <a:r>
              <a:rPr lang="zh-TW" altLang="en-US" dirty="0"/>
              <a:t>use</a:t>
            </a:r>
            <a:r>
              <a:rPr lang="en-US" altLang="zh-TW" dirty="0">
                <a:solidFill>
                  <a:srgbClr val="C00000"/>
                </a:solidFill>
              </a:rPr>
              <a:t>Google Ads</a:t>
            </a:r>
            <a:r>
              <a:rPr lang="zh-TW" altLang="en-US" dirty="0">
                <a:solidFill>
                  <a:srgbClr val="C00000"/>
                </a:solidFill>
              </a:rPr>
              <a:t>,</a:t>
            </a:r>
            <a:r>
              <a:rPr lang="en-US" altLang="zh-TW" dirty="0">
                <a:solidFill>
                  <a:srgbClr val="C00000"/>
                </a:solidFill>
              </a:rPr>
              <a:t>Google Trends</a:t>
            </a:r>
            <a:r>
              <a:rPr lang="en-US" altLang="zh-TW" dirty="0"/>
              <a:t> </a:t>
            </a:r>
            <a:r>
              <a:rPr lang="zh-TW" altLang="en-US" dirty="0"/>
              <a:t>or other keyword research tools,</a:t>
            </a:r>
            <a:endParaRPr lang="en-US" altLang="zh-TW" dirty="0"/>
          </a:p>
          <a:p>
            <a:pPr lvl="1" algn="l" rtl="0"/>
            <a:r>
              <a:rPr lang="zh-TW" altLang="en-US" dirty="0"/>
              <a:t>Find products related to yours</a:t>
            </a:r>
            <a:r>
              <a:rPr lang="en-US" altLang="zh-CN" dirty="0"/>
              <a:t>【</a:t>
            </a:r>
            <a:r>
              <a:rPr lang="zh-TW" altLang="en-US" dirty="0">
                <a:solidFill>
                  <a:srgbClr val="C00000"/>
                </a:solidFill>
                <a:highlight>
                  <a:srgbClr val="FFFF00"/>
                </a:highlight>
              </a:rPr>
              <a:t>Hot Keywords</a:t>
            </a:r>
            <a:r>
              <a:rPr lang="zh-CN" altLang="en-US" dirty="0">
                <a:solidFill>
                  <a:srgbClr val="C00000"/>
                </a:solidFill>
                <a:highlight>
                  <a:srgbClr val="FFFF00"/>
                </a:highlight>
              </a:rPr>
              <a:t>,</a:t>
            </a:r>
            <a:r>
              <a:rPr lang="zh-TW" altLang="en-US" dirty="0">
                <a:solidFill>
                  <a:srgbClr val="C00000"/>
                </a:solidFill>
                <a:highlight>
                  <a:srgbClr val="FFFF00"/>
                </a:highlight>
              </a:rPr>
              <a:t>Long tail keywords</a:t>
            </a:r>
            <a:r>
              <a:rPr lang="en-US" altLang="zh-CN" dirty="0"/>
              <a:t>】</a:t>
            </a:r>
            <a:endParaRPr lang="en-US" altLang="zh-TW" dirty="0"/>
          </a:p>
          <a:p>
            <a:pPr lvl="1" algn="l" rtl="0"/>
            <a:r>
              <a:rPr lang="zh-TW" altLang="en-US" dirty="0"/>
              <a:t>This will help you better understand market demand.</a:t>
            </a:r>
          </a:p>
          <a:p>
            <a:pPr algn="l" rtl="0"/>
            <a:r>
              <a:rPr lang="en-US" altLang="zh-CN" dirty="0">
                <a:solidFill>
                  <a:srgbClr val="7030A0"/>
                </a:solidFill>
              </a:rPr>
              <a:t>2.</a:t>
            </a:r>
            <a:r>
              <a:rPr lang="zh-TW" altLang="en-US" dirty="0">
                <a:solidFill>
                  <a:srgbClr val="7030A0"/>
                </a:solidFill>
              </a:rPr>
              <a:t>Naturally incorporate keywords:</a:t>
            </a:r>
            <a:endParaRPr lang="en-US" altLang="zh-TW" dirty="0">
              <a:solidFill>
                <a:srgbClr val="7030A0"/>
              </a:solidFill>
            </a:endParaRPr>
          </a:p>
          <a:p>
            <a:pPr lvl="1" algn="l" rtl="0"/>
            <a:r>
              <a:rPr lang="zh-TW" altLang="en-US" dirty="0"/>
              <a:t>When writing a product introduction article, naturally incorporate the keywords you researched into the content.</a:t>
            </a:r>
            <a:endParaRPr lang="en-US" altLang="zh-TW" dirty="0"/>
          </a:p>
          <a:p>
            <a:pPr lvl="1" algn="l" rtl="0"/>
            <a:r>
              <a:rPr lang="zh-TW" altLang="en-US" dirty="0">
                <a:solidFill>
                  <a:srgbClr val="C00000"/>
                </a:solidFill>
                <a:highlight>
                  <a:srgbClr val="FFFF00"/>
                </a:highlight>
              </a:rPr>
              <a:t>Avoid excessive keyword stuffing</a:t>
            </a:r>
            <a:r>
              <a:rPr lang="zh-TW" altLang="en-US" dirty="0">
                <a:solidFill>
                  <a:srgbClr val="C00000"/>
                </a:solidFill>
              </a:rPr>
              <a:t>, so as not to affect the readability of the content and the user experience</a:t>
            </a:r>
            <a:r>
              <a:rPr lang="zh-TW" altLang="en-US" dirty="0"/>
              <a:t>.</a:t>
            </a:r>
          </a:p>
          <a:p>
            <a:pPr algn="l" rtl="0"/>
            <a:endParaRPr lang="zh-TW" altLang="en-US" dirty="0"/>
          </a:p>
        </p:txBody>
      </p:sp>
      <p:sp>
        <p:nvSpPr>
          <p:cNvPr id="3" name="標題 2">
            <a:extLst>
              <a:ext uri="{FF2B5EF4-FFF2-40B4-BE49-F238E27FC236}">
                <a16:creationId xmlns:a16="http://schemas.microsoft.com/office/drawing/2014/main" id="{BD974356-9061-4C87-AFCC-FC89ACD3B0BB}"/>
              </a:ext>
            </a:extLst>
          </p:cNvPr>
          <p:cNvSpPr>
            <a:spLocks noGrp="1"/>
          </p:cNvSpPr>
          <p:nvPr>
            <p:ph type="title"/>
          </p:nvPr>
        </p:nvSpPr>
        <p:spPr/>
        <p:txBody>
          <a:bodyPr>
            <a:noAutofit/>
          </a:bodyPr>
          <a:lstStyle/>
          <a:p>
            <a:pPr rtl="0"/>
            <a:r>
              <a:rPr lang="en-US" altLang="zh-CN" sz="3600" dirty="0"/>
              <a:t>Practical Steps for SEO Webpage Implementation This Semester</a:t>
            </a:r>
            <a:endParaRPr lang="zh-TW" altLang="en-US" sz="3600" dirty="0"/>
          </a:p>
        </p:txBody>
      </p:sp>
    </p:spTree>
    <p:extLst>
      <p:ext uri="{BB962C8B-B14F-4D97-AF65-F5344CB8AC3E}">
        <p14:creationId xmlns:p14="http://schemas.microsoft.com/office/powerpoint/2010/main" val="839191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BC7AFE5-C021-4ABB-B7FD-75791E4C6B1B}"/>
              </a:ext>
            </a:extLst>
          </p:cNvPr>
          <p:cNvSpPr>
            <a:spLocks noGrp="1"/>
          </p:cNvSpPr>
          <p:nvPr>
            <p:ph idx="1"/>
          </p:nvPr>
        </p:nvSpPr>
        <p:spPr/>
        <p:txBody>
          <a:bodyPr>
            <a:normAutofit fontScale="85000" lnSpcReduction="20000"/>
          </a:bodyPr>
          <a:lstStyle/>
          <a:p>
            <a:pPr algn="l" rtl="0"/>
            <a:r>
              <a:rPr lang="en-US" altLang="zh-CN" dirty="0">
                <a:solidFill>
                  <a:srgbClr val="7030A0"/>
                </a:solidFill>
              </a:rPr>
              <a:t>3.</a:t>
            </a:r>
            <a:r>
              <a:rPr lang="zh-TW" altLang="en-US" dirty="0">
                <a:solidFill>
                  <a:srgbClr val="7030A0"/>
                </a:solidFill>
              </a:rPr>
              <a:t>Emphasize the usefulness and value of the content:</a:t>
            </a:r>
            <a:endParaRPr lang="en-US" altLang="zh-TW" dirty="0">
              <a:solidFill>
                <a:srgbClr val="7030A0"/>
              </a:solidFill>
            </a:endParaRPr>
          </a:p>
          <a:p>
            <a:pPr lvl="1" algn="l" rtl="0"/>
            <a:r>
              <a:rPr lang="zh-TW" altLang="en-US" dirty="0"/>
              <a:t>While optimizing keywords, make sure the content of the article has real value to the readers. Provide detailed, accurate and useful information to meet the needs of users.</a:t>
            </a:r>
          </a:p>
          <a:p>
            <a:pPr algn="l" rtl="0"/>
            <a:r>
              <a:rPr lang="en-US" altLang="zh-CN" dirty="0">
                <a:solidFill>
                  <a:srgbClr val="7030A0"/>
                </a:solidFill>
              </a:rPr>
              <a:t>4.</a:t>
            </a:r>
            <a:r>
              <a:rPr lang="zh-TW" altLang="en-US" dirty="0">
                <a:solidFill>
                  <a:srgbClr val="7030A0"/>
                </a:solidFill>
              </a:rPr>
              <a:t>Optimize images:</a:t>
            </a:r>
            <a:endParaRPr lang="en-US" altLang="zh-TW" dirty="0">
              <a:solidFill>
                <a:srgbClr val="7030A0"/>
              </a:solidFill>
            </a:endParaRPr>
          </a:p>
          <a:p>
            <a:pPr lvl="1" algn="l" rtl="0"/>
            <a:r>
              <a:rPr lang="zh-TW" altLang="en-US" dirty="0"/>
              <a:t>Make sure the image has</a:t>
            </a:r>
            <a:r>
              <a:rPr lang="en-US" altLang="zh-CN" dirty="0"/>
              <a:t>【</a:t>
            </a:r>
            <a:r>
              <a:rPr lang="zh-TW" altLang="en-US" dirty="0">
                <a:solidFill>
                  <a:srgbClr val="C00000"/>
                </a:solidFill>
                <a:highlight>
                  <a:srgbClr val="FFFF00"/>
                </a:highlight>
              </a:rPr>
              <a:t>Descriptive file names</a:t>
            </a:r>
            <a:r>
              <a:rPr lang="en-US" altLang="zh-CN" dirty="0"/>
              <a:t>】</a:t>
            </a:r>
            <a:r>
              <a:rPr lang="zh-TW" altLang="en-US" dirty="0"/>
              <a:t>and</a:t>
            </a:r>
            <a:r>
              <a:rPr lang="en-US" altLang="zh-CN" dirty="0"/>
              <a:t>【</a:t>
            </a:r>
            <a:r>
              <a:rPr lang="zh-TW" altLang="en-US" dirty="0"/>
              <a:t> </a:t>
            </a:r>
            <a:r>
              <a:rPr lang="en-US" altLang="zh-TW" dirty="0">
                <a:solidFill>
                  <a:srgbClr val="C00000"/>
                </a:solidFill>
                <a:highlight>
                  <a:srgbClr val="FFFF00"/>
                </a:highlight>
              </a:rPr>
              <a:t>alt</a:t>
            </a:r>
            <a:r>
              <a:rPr lang="zh-TW" altLang="en-US" dirty="0">
                <a:solidFill>
                  <a:srgbClr val="C00000"/>
                </a:solidFill>
                <a:highlight>
                  <a:srgbClr val="FFFF00"/>
                </a:highlight>
              </a:rPr>
              <a:t>Tags</a:t>
            </a:r>
            <a:r>
              <a:rPr lang="en-US" altLang="zh-CN" dirty="0"/>
              <a:t>】</a:t>
            </a:r>
            <a:endParaRPr lang="en-US" altLang="zh-TW" dirty="0"/>
          </a:p>
          <a:p>
            <a:pPr lvl="1" algn="l" rtl="0"/>
            <a:r>
              <a:rPr lang="zh-TW" altLang="en-US" dirty="0"/>
              <a:t>These</a:t>
            </a:r>
            <a:r>
              <a:rPr lang="zh-TW" altLang="en-US" dirty="0">
                <a:solidFill>
                  <a:srgbClr val="C00000"/>
                </a:solidFill>
                <a:highlight>
                  <a:srgbClr val="FFFF00"/>
                </a:highlight>
              </a:rPr>
              <a:t>Tags</a:t>
            </a:r>
            <a:r>
              <a:rPr lang="zh-TW" altLang="en-US" dirty="0">
                <a:solidFill>
                  <a:srgbClr val="C00000"/>
                </a:solidFill>
              </a:rPr>
              <a:t>Can</a:t>
            </a:r>
            <a:r>
              <a:rPr lang="zh-TW" altLang="en-US" dirty="0">
                <a:solidFill>
                  <a:srgbClr val="C00000"/>
                </a:solidFill>
                <a:highlight>
                  <a:srgbClr val="FFFF00"/>
                </a:highlight>
              </a:rPr>
              <a:t>Contains keywords</a:t>
            </a:r>
            <a:endParaRPr lang="en-US" altLang="zh-TW" dirty="0">
              <a:solidFill>
                <a:srgbClr val="C00000"/>
              </a:solidFill>
              <a:highlight>
                <a:srgbClr val="FFFF00"/>
              </a:highlight>
            </a:endParaRPr>
          </a:p>
          <a:p>
            <a:pPr lvl="2" algn="l" rtl="0"/>
            <a:r>
              <a:rPr lang="zh-TW" altLang="en-US" dirty="0">
                <a:solidFill>
                  <a:srgbClr val="C00000"/>
                </a:solidFill>
              </a:rPr>
              <a:t>Help search engines understand the content of the image.</a:t>
            </a:r>
            <a:endParaRPr lang="en-US" altLang="zh-TW" dirty="0">
              <a:solidFill>
                <a:srgbClr val="C00000"/>
              </a:solidFill>
            </a:endParaRPr>
          </a:p>
          <a:p>
            <a:pPr lvl="2" algn="l" rtl="0"/>
            <a:r>
              <a:rPr lang="zh-TW" altLang="en-US" dirty="0">
                <a:solidFill>
                  <a:srgbClr val="C00000"/>
                </a:solidFill>
              </a:rPr>
              <a:t>At the same time, the image is enhanced</a:t>
            </a:r>
            <a:r>
              <a:rPr lang="en-US" altLang="zh-TW" dirty="0">
                <a:solidFill>
                  <a:srgbClr val="C00000"/>
                </a:solidFill>
              </a:rPr>
              <a:t>Google</a:t>
            </a:r>
            <a:r>
              <a:rPr lang="zh-TW" altLang="en-US" dirty="0">
                <a:solidFill>
                  <a:srgbClr val="C00000"/>
                </a:solidFill>
              </a:rPr>
              <a:t>Visibility in image search.</a:t>
            </a:r>
          </a:p>
          <a:p>
            <a:pPr algn="l" rtl="0"/>
            <a:endParaRPr lang="zh-TW" altLang="en-US" dirty="0"/>
          </a:p>
        </p:txBody>
      </p:sp>
      <p:sp>
        <p:nvSpPr>
          <p:cNvPr id="3" name="標題 2">
            <a:extLst>
              <a:ext uri="{FF2B5EF4-FFF2-40B4-BE49-F238E27FC236}">
                <a16:creationId xmlns:a16="http://schemas.microsoft.com/office/drawing/2014/main" id="{BD974356-9061-4C87-AFCC-FC89ACD3B0BB}"/>
              </a:ext>
            </a:extLst>
          </p:cNvPr>
          <p:cNvSpPr>
            <a:spLocks noGrp="1"/>
          </p:cNvSpPr>
          <p:nvPr>
            <p:ph type="title"/>
          </p:nvPr>
        </p:nvSpPr>
        <p:spPr/>
        <p:txBody>
          <a:bodyPr>
            <a:normAutofit/>
          </a:bodyPr>
          <a:lstStyle/>
          <a:p>
            <a:pPr rtl="0"/>
            <a:r>
              <a:rPr lang="zh-TW" altLang="en-US" sz="4800" dirty="0">
                <a:solidFill>
                  <a:srgbClr val="7030A0"/>
                </a:solidFill>
              </a:rPr>
              <a:t>Optimize pictures</a:t>
            </a:r>
            <a:endParaRPr lang="zh-TW" altLang="en-US" dirty="0"/>
          </a:p>
        </p:txBody>
      </p:sp>
    </p:spTree>
    <p:extLst>
      <p:ext uri="{BB962C8B-B14F-4D97-AF65-F5344CB8AC3E}">
        <p14:creationId xmlns:p14="http://schemas.microsoft.com/office/powerpoint/2010/main" val="2922630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BC7AFE5-C021-4ABB-B7FD-75791E4C6B1B}"/>
              </a:ext>
            </a:extLst>
          </p:cNvPr>
          <p:cNvSpPr>
            <a:spLocks noGrp="1"/>
          </p:cNvSpPr>
          <p:nvPr>
            <p:ph idx="1"/>
          </p:nvPr>
        </p:nvSpPr>
        <p:spPr/>
        <p:txBody>
          <a:bodyPr>
            <a:normAutofit fontScale="92500" lnSpcReduction="20000"/>
          </a:bodyPr>
          <a:lstStyle/>
          <a:p>
            <a:pPr algn="l" rtl="0"/>
            <a:r>
              <a:rPr lang="en-US" altLang="zh-CN" dirty="0">
                <a:solidFill>
                  <a:srgbClr val="7030A0"/>
                </a:solidFill>
              </a:rPr>
              <a:t>5.</a:t>
            </a:r>
            <a:r>
              <a:rPr lang="zh-TW" altLang="en-US" dirty="0">
                <a:solidFill>
                  <a:srgbClr val="7030A0"/>
                </a:solidFill>
              </a:rPr>
              <a:t>Technical</a:t>
            </a:r>
            <a:r>
              <a:rPr lang="en-US" altLang="zh-TW" dirty="0">
                <a:solidFill>
                  <a:srgbClr val="7030A0"/>
                </a:solidFill>
              </a:rPr>
              <a:t>SEO</a:t>
            </a:r>
            <a:r>
              <a:rPr lang="zh-TW" altLang="en-US" dirty="0">
                <a:solidFill>
                  <a:srgbClr val="7030A0"/>
                </a:solidFill>
              </a:rPr>
              <a:t>:</a:t>
            </a:r>
            <a:endParaRPr lang="en-US" altLang="zh-TW" dirty="0">
              <a:solidFill>
                <a:srgbClr val="7030A0"/>
              </a:solidFill>
            </a:endParaRPr>
          </a:p>
          <a:p>
            <a:pPr algn="l" rtl="0"/>
            <a:r>
              <a:rPr lang="zh-TW" altLang="en-US" dirty="0"/>
              <a:t>Ensure</a:t>
            </a:r>
            <a:r>
              <a:rPr lang="en-US" altLang="zh-TW" dirty="0"/>
              <a:t>:</a:t>
            </a:r>
          </a:p>
          <a:p>
            <a:pPr lvl="1" algn="l" rtl="0"/>
            <a:r>
              <a:rPr lang="zh-TW" altLang="en-US" dirty="0">
                <a:solidFill>
                  <a:srgbClr val="C00000"/>
                </a:solidFill>
              </a:rPr>
              <a:t>The website has a good technical structure</a:t>
            </a:r>
            <a:r>
              <a:rPr lang="zh-CN" altLang="en-US" dirty="0"/>
              <a:t>(Required</a:t>
            </a:r>
            <a:r>
              <a:rPr lang="en-US" altLang="zh-CN" dirty="0"/>
              <a:t>menu</a:t>
            </a:r>
            <a:r>
              <a:rPr lang="zh-CN" altLang="en-US" dirty="0"/>
              <a:t>or hierarchy branches</a:t>
            </a:r>
            <a:r>
              <a:rPr lang="en-US" altLang="zh-CN" dirty="0"/>
              <a:t>menu</a:t>
            </a:r>
            <a:r>
              <a:rPr lang="zh-CN" altLang="en-US" dirty="0"/>
              <a:t>）</a:t>
            </a:r>
            <a:endParaRPr lang="en-US" altLang="zh-TW" dirty="0"/>
          </a:p>
          <a:p>
            <a:pPr lvl="1" algn="l" rtl="0"/>
            <a:r>
              <a:rPr lang="zh-TW" altLang="en-US" dirty="0">
                <a:solidFill>
                  <a:srgbClr val="C00000"/>
                </a:solidFill>
              </a:rPr>
              <a:t>Fast page loading speed</a:t>
            </a:r>
            <a:r>
              <a:rPr lang="zh-CN" altLang="en-US" dirty="0"/>
              <a:t>(Don't load files or videos that are too large)</a:t>
            </a:r>
            <a:endParaRPr lang="en-US" altLang="zh-TW" dirty="0"/>
          </a:p>
          <a:p>
            <a:pPr lvl="1" algn="l" rtl="0"/>
            <a:r>
              <a:rPr lang="zh-TW" altLang="en-US" dirty="0">
                <a:solidFill>
                  <a:srgbClr val="C00000"/>
                </a:solidFill>
              </a:rPr>
              <a:t>And suitable for</a:t>
            </a:r>
            <a:r>
              <a:rPr lang="zh-CN" altLang="en-US" dirty="0">
                <a:solidFill>
                  <a:srgbClr val="C00000"/>
                </a:solidFill>
              </a:rPr>
              <a:t>Various</a:t>
            </a:r>
            <a:r>
              <a:rPr lang="zh-TW" altLang="en-US" dirty="0">
                <a:solidFill>
                  <a:srgbClr val="C00000"/>
                </a:solidFill>
              </a:rPr>
              <a:t>Mobile devices</a:t>
            </a:r>
            <a:r>
              <a:rPr lang="zh-CN" altLang="en-US" dirty="0"/>
              <a:t>(Use responsive web pages</a:t>
            </a:r>
            <a:r>
              <a:rPr lang="en-US" altLang="zh-CN" dirty="0"/>
              <a:t>RWD</a:t>
            </a:r>
            <a:r>
              <a:rPr lang="zh-CN" altLang="en-US" dirty="0"/>
              <a:t>）</a:t>
            </a:r>
            <a:endParaRPr lang="en-US" altLang="zh-TW" dirty="0"/>
          </a:p>
          <a:p>
            <a:pPr algn="l" rtl="0"/>
            <a:r>
              <a:rPr lang="zh-TW" altLang="en-US" dirty="0"/>
              <a:t>These technical factors have</a:t>
            </a:r>
            <a:r>
              <a:rPr lang="en-US" altLang="zh-TW" dirty="0"/>
              <a:t>SEO</a:t>
            </a:r>
            <a:r>
              <a:rPr lang="zh-TW" altLang="en-US" dirty="0"/>
              <a:t>It also has an important impact.</a:t>
            </a:r>
          </a:p>
          <a:p>
            <a:pPr algn="l" rtl="0"/>
            <a:endParaRPr lang="zh-TW" altLang="en-US" dirty="0"/>
          </a:p>
        </p:txBody>
      </p:sp>
      <p:sp>
        <p:nvSpPr>
          <p:cNvPr id="3" name="標題 2">
            <a:extLst>
              <a:ext uri="{FF2B5EF4-FFF2-40B4-BE49-F238E27FC236}">
                <a16:creationId xmlns:a16="http://schemas.microsoft.com/office/drawing/2014/main" id="{BD974356-9061-4C87-AFCC-FC89ACD3B0BB}"/>
              </a:ext>
            </a:extLst>
          </p:cNvPr>
          <p:cNvSpPr>
            <a:spLocks noGrp="1"/>
          </p:cNvSpPr>
          <p:nvPr>
            <p:ph type="title"/>
          </p:nvPr>
        </p:nvSpPr>
        <p:spPr/>
        <p:txBody>
          <a:bodyPr>
            <a:normAutofit fontScale="90000"/>
          </a:bodyPr>
          <a:lstStyle/>
          <a:p>
            <a:pPr rtl="0"/>
            <a:r>
              <a:rPr lang="zh-TW" altLang="en-US" dirty="0"/>
              <a:t>Correct </a:t>
            </a:r>
            <a:r>
              <a:rPr lang="en-US" altLang="zh-TW" dirty="0"/>
              <a:t>SEO </a:t>
            </a:r>
            <a:r>
              <a:rPr lang="zh-CN" altLang="en-US" dirty="0"/>
              <a:t>Web page implementation steps</a:t>
            </a:r>
            <a:endParaRPr lang="zh-TW" altLang="en-US" dirty="0"/>
          </a:p>
        </p:txBody>
      </p:sp>
    </p:spTree>
    <p:extLst>
      <p:ext uri="{BB962C8B-B14F-4D97-AF65-F5344CB8AC3E}">
        <p14:creationId xmlns:p14="http://schemas.microsoft.com/office/powerpoint/2010/main" val="431501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BC7AFE5-C021-4ABB-B7FD-75791E4C6B1B}"/>
              </a:ext>
            </a:extLst>
          </p:cNvPr>
          <p:cNvSpPr>
            <a:spLocks noGrp="1"/>
          </p:cNvSpPr>
          <p:nvPr>
            <p:ph idx="1"/>
          </p:nvPr>
        </p:nvSpPr>
        <p:spPr/>
        <p:txBody>
          <a:bodyPr>
            <a:normAutofit fontScale="62500" lnSpcReduction="20000"/>
          </a:bodyPr>
          <a:lstStyle/>
          <a:p>
            <a:pPr algn="l" rtl="0"/>
            <a:r>
              <a:rPr lang="en-US" altLang="zh-CN" dirty="0">
                <a:solidFill>
                  <a:srgbClr val="7030A0"/>
                </a:solidFill>
              </a:rPr>
              <a:t>1.</a:t>
            </a:r>
            <a:r>
              <a:rPr lang="zh-TW" altLang="en-US" dirty="0">
                <a:solidFill>
                  <a:srgbClr val="7030A0"/>
                </a:solidFill>
              </a:rPr>
              <a:t>Conduct keyword research:</a:t>
            </a:r>
            <a:endParaRPr lang="en-US" altLang="zh-TW" dirty="0">
              <a:solidFill>
                <a:srgbClr val="7030A0"/>
              </a:solidFill>
            </a:endParaRPr>
          </a:p>
          <a:p>
            <a:pPr lvl="1" algn="l" rtl="0"/>
            <a:r>
              <a:rPr lang="zh-TW" altLang="en-US" dirty="0"/>
              <a:t>use</a:t>
            </a:r>
            <a:r>
              <a:rPr lang="en-US" altLang="zh-TW" dirty="0">
                <a:solidFill>
                  <a:srgbClr val="C00000"/>
                </a:solidFill>
              </a:rPr>
              <a:t>Google Ads</a:t>
            </a:r>
            <a:r>
              <a:rPr lang="zh-TW" altLang="en-US" dirty="0"/>
              <a:t>Find out</a:t>
            </a:r>
            <a:r>
              <a:rPr lang="en-US" altLang="zh-CN" dirty="0"/>
              <a:t>【</a:t>
            </a:r>
            <a:r>
              <a:rPr lang="zh-TW" altLang="en-US" dirty="0">
                <a:solidFill>
                  <a:srgbClr val="C00000"/>
                </a:solidFill>
                <a:highlight>
                  <a:srgbClr val="FFFF00"/>
                </a:highlight>
              </a:rPr>
              <a:t>Hot Keywords</a:t>
            </a:r>
            <a:r>
              <a:rPr lang="zh-CN" altLang="en-US" dirty="0">
                <a:solidFill>
                  <a:srgbClr val="C00000"/>
                </a:solidFill>
                <a:highlight>
                  <a:srgbClr val="FFFF00"/>
                </a:highlight>
              </a:rPr>
              <a:t>,</a:t>
            </a:r>
            <a:r>
              <a:rPr lang="zh-TW" altLang="en-US" dirty="0">
                <a:solidFill>
                  <a:srgbClr val="C00000"/>
                </a:solidFill>
                <a:highlight>
                  <a:srgbClr val="FFFF00"/>
                </a:highlight>
              </a:rPr>
              <a:t>Long tail keywords</a:t>
            </a:r>
            <a:r>
              <a:rPr lang="en-US" altLang="zh-CN" dirty="0"/>
              <a:t>】</a:t>
            </a:r>
            <a:endParaRPr lang="en-US" altLang="zh-TW" dirty="0"/>
          </a:p>
          <a:p>
            <a:pPr algn="l" rtl="0"/>
            <a:r>
              <a:rPr lang="en-US" altLang="zh-CN" dirty="0">
                <a:solidFill>
                  <a:srgbClr val="7030A0"/>
                </a:solidFill>
              </a:rPr>
              <a:t>2.</a:t>
            </a:r>
            <a:r>
              <a:rPr lang="zh-TW" altLang="en-US" dirty="0">
                <a:solidFill>
                  <a:srgbClr val="7030A0"/>
                </a:solidFill>
              </a:rPr>
              <a:t>Naturally incorporate keywords:</a:t>
            </a:r>
            <a:endParaRPr lang="en-US" altLang="zh-TW" dirty="0">
              <a:solidFill>
                <a:srgbClr val="7030A0"/>
              </a:solidFill>
            </a:endParaRPr>
          </a:p>
          <a:p>
            <a:pPr lvl="1" algn="l" rtl="0"/>
            <a:r>
              <a:rPr lang="zh-CN" altLang="en-US" dirty="0"/>
              <a:t>select</a:t>
            </a:r>
            <a:r>
              <a:rPr lang="en-US" altLang="zh-CN" dirty="0"/>
              <a:t>5</a:t>
            </a:r>
            <a:r>
              <a:rPr lang="zh-CN" altLang="en-US" dirty="0"/>
              <a:t>~</a:t>
            </a:r>
            <a:r>
              <a:rPr lang="en-US" altLang="zh-CN" dirty="0"/>
              <a:t>10</a:t>
            </a:r>
            <a:r>
              <a:rPr lang="zh-CN" altLang="en-US" dirty="0"/>
              <a:t>Keywords</a:t>
            </a:r>
            <a:r>
              <a:rPr lang="zh-TW" altLang="en-US" dirty="0"/>
              <a:t>Blend naturally into the content.</a:t>
            </a:r>
            <a:endParaRPr lang="en-US" altLang="zh-TW" dirty="0"/>
          </a:p>
          <a:p>
            <a:pPr lvl="1" algn="l" rtl="0"/>
            <a:r>
              <a:rPr lang="zh-TW" altLang="en-US" dirty="0">
                <a:solidFill>
                  <a:srgbClr val="C00000"/>
                </a:solidFill>
                <a:highlight>
                  <a:srgbClr val="FFFF00"/>
                </a:highlight>
              </a:rPr>
              <a:t>Avoid excessive keyword stuffing</a:t>
            </a:r>
            <a:r>
              <a:rPr lang="zh-TW" altLang="en-US" dirty="0">
                <a:solidFill>
                  <a:srgbClr val="C00000"/>
                </a:solidFill>
              </a:rPr>
              <a:t>, so as not to affect the readability of the content and the user experience</a:t>
            </a:r>
            <a:r>
              <a:rPr lang="zh-TW" altLang="en-US" dirty="0"/>
              <a:t>.</a:t>
            </a:r>
            <a:endParaRPr lang="en-US" altLang="zh-TW" dirty="0"/>
          </a:p>
          <a:p>
            <a:pPr algn="l" rtl="0"/>
            <a:r>
              <a:rPr lang="en-US" altLang="zh-CN" dirty="0">
                <a:solidFill>
                  <a:srgbClr val="7030A0"/>
                </a:solidFill>
              </a:rPr>
              <a:t>3.</a:t>
            </a:r>
            <a:r>
              <a:rPr lang="zh-TW" altLang="en-US" dirty="0">
                <a:solidFill>
                  <a:srgbClr val="7030A0"/>
                </a:solidFill>
              </a:rPr>
              <a:t>Emphasize the usefulness and value of the content:</a:t>
            </a:r>
            <a:endParaRPr lang="en-US" altLang="zh-TW" dirty="0">
              <a:solidFill>
                <a:srgbClr val="7030A0"/>
              </a:solidFill>
            </a:endParaRPr>
          </a:p>
          <a:p>
            <a:pPr algn="l" rtl="0"/>
            <a:r>
              <a:rPr lang="en-US" altLang="zh-CN" dirty="0">
                <a:solidFill>
                  <a:srgbClr val="7030A0"/>
                </a:solidFill>
              </a:rPr>
              <a:t>4.</a:t>
            </a:r>
            <a:r>
              <a:rPr lang="zh-TW" altLang="en-US" dirty="0">
                <a:solidFill>
                  <a:srgbClr val="7030A0"/>
                </a:solidFill>
              </a:rPr>
              <a:t>Optimize images:</a:t>
            </a:r>
            <a:endParaRPr lang="en-US" altLang="zh-TW" dirty="0">
              <a:solidFill>
                <a:srgbClr val="7030A0"/>
              </a:solidFill>
            </a:endParaRPr>
          </a:p>
          <a:p>
            <a:pPr lvl="1" algn="l" rtl="0"/>
            <a:r>
              <a:rPr lang="zh-TW" altLang="en-US" dirty="0"/>
              <a:t>Make sure the image has</a:t>
            </a:r>
            <a:r>
              <a:rPr lang="en-US" altLang="zh-CN" dirty="0"/>
              <a:t>【</a:t>
            </a:r>
            <a:r>
              <a:rPr lang="zh-TW" altLang="en-US" dirty="0">
                <a:solidFill>
                  <a:srgbClr val="C00000"/>
                </a:solidFill>
                <a:highlight>
                  <a:srgbClr val="FFFF00"/>
                </a:highlight>
              </a:rPr>
              <a:t>Descriptive file names</a:t>
            </a:r>
            <a:r>
              <a:rPr lang="en-US" altLang="zh-CN" dirty="0"/>
              <a:t>】</a:t>
            </a:r>
            <a:r>
              <a:rPr lang="zh-TW" altLang="en-US" dirty="0"/>
              <a:t>and</a:t>
            </a:r>
            <a:r>
              <a:rPr lang="en-US" altLang="zh-CN" dirty="0"/>
              <a:t>【</a:t>
            </a:r>
            <a:r>
              <a:rPr lang="zh-TW" altLang="en-US" dirty="0"/>
              <a:t> </a:t>
            </a:r>
            <a:r>
              <a:rPr lang="en-US" altLang="zh-TW" dirty="0">
                <a:solidFill>
                  <a:srgbClr val="C00000"/>
                </a:solidFill>
                <a:highlight>
                  <a:srgbClr val="FFFF00"/>
                </a:highlight>
              </a:rPr>
              <a:t>alt</a:t>
            </a:r>
            <a:r>
              <a:rPr lang="zh-TW" altLang="en-US" dirty="0">
                <a:solidFill>
                  <a:srgbClr val="C00000"/>
                </a:solidFill>
                <a:highlight>
                  <a:srgbClr val="FFFF00"/>
                </a:highlight>
              </a:rPr>
              <a:t>Tags</a:t>
            </a:r>
            <a:r>
              <a:rPr lang="en-US" altLang="zh-CN" dirty="0"/>
              <a:t>】</a:t>
            </a:r>
            <a:endParaRPr lang="en-US" altLang="zh-TW" dirty="0"/>
          </a:p>
          <a:p>
            <a:pPr lvl="1" algn="l" rtl="0"/>
            <a:r>
              <a:rPr lang="zh-TW" altLang="en-US" dirty="0"/>
              <a:t>These</a:t>
            </a:r>
            <a:r>
              <a:rPr lang="zh-TW" altLang="en-US" dirty="0">
                <a:solidFill>
                  <a:srgbClr val="C00000"/>
                </a:solidFill>
                <a:highlight>
                  <a:srgbClr val="FFFF00"/>
                </a:highlight>
              </a:rPr>
              <a:t>Tags</a:t>
            </a:r>
            <a:r>
              <a:rPr lang="zh-TW" altLang="en-US" dirty="0">
                <a:solidFill>
                  <a:srgbClr val="C00000"/>
                </a:solidFill>
              </a:rPr>
              <a:t>Can</a:t>
            </a:r>
            <a:r>
              <a:rPr lang="zh-TW" altLang="en-US" dirty="0">
                <a:solidFill>
                  <a:srgbClr val="C00000"/>
                </a:solidFill>
                <a:highlight>
                  <a:srgbClr val="FFFF00"/>
                </a:highlight>
              </a:rPr>
              <a:t>Contains keywords</a:t>
            </a:r>
            <a:r>
              <a:rPr lang="zh-CN" altLang="en-US" dirty="0">
                <a:solidFill>
                  <a:srgbClr val="C00000"/>
                </a:solidFill>
                <a:highlight>
                  <a:srgbClr val="FFFF00"/>
                </a:highlight>
              </a:rPr>
              <a:t>,</a:t>
            </a:r>
            <a:r>
              <a:rPr lang="zh-TW" altLang="en-US" dirty="0">
                <a:solidFill>
                  <a:srgbClr val="C00000"/>
                </a:solidFill>
              </a:rPr>
              <a:t>Boost images in</a:t>
            </a:r>
            <a:r>
              <a:rPr lang="en-US" altLang="zh-TW" dirty="0">
                <a:solidFill>
                  <a:srgbClr val="C00000"/>
                </a:solidFill>
              </a:rPr>
              <a:t>Google</a:t>
            </a:r>
            <a:r>
              <a:rPr lang="zh-TW" altLang="en-US" dirty="0">
                <a:solidFill>
                  <a:srgbClr val="C00000"/>
                </a:solidFill>
              </a:rPr>
              <a:t>Visibility in image search.</a:t>
            </a:r>
            <a:endParaRPr lang="en-US" altLang="zh-TW" dirty="0">
              <a:solidFill>
                <a:srgbClr val="C00000"/>
              </a:solidFill>
            </a:endParaRPr>
          </a:p>
          <a:p>
            <a:pPr algn="l" rtl="0"/>
            <a:r>
              <a:rPr lang="en-US" altLang="zh-CN" dirty="0">
                <a:solidFill>
                  <a:srgbClr val="7030A0"/>
                </a:solidFill>
              </a:rPr>
              <a:t>5.</a:t>
            </a:r>
            <a:r>
              <a:rPr lang="zh-TW" altLang="en-US" dirty="0">
                <a:solidFill>
                  <a:srgbClr val="7030A0"/>
                </a:solidFill>
              </a:rPr>
              <a:t>Technical</a:t>
            </a:r>
            <a:r>
              <a:rPr lang="en-US" altLang="zh-TW" dirty="0">
                <a:solidFill>
                  <a:srgbClr val="7030A0"/>
                </a:solidFill>
              </a:rPr>
              <a:t>SEO</a:t>
            </a:r>
            <a:r>
              <a:rPr lang="zh-TW" altLang="en-US" dirty="0">
                <a:solidFill>
                  <a:srgbClr val="7030A0"/>
                </a:solidFill>
              </a:rPr>
              <a:t>:</a:t>
            </a:r>
            <a:endParaRPr lang="en-US" altLang="zh-TW" dirty="0">
              <a:solidFill>
                <a:srgbClr val="7030A0"/>
              </a:solidFill>
            </a:endParaRPr>
          </a:p>
          <a:p>
            <a:pPr lvl="1" algn="l" rtl="0"/>
            <a:r>
              <a:rPr lang="zh-TW" altLang="en-US" dirty="0">
                <a:solidFill>
                  <a:srgbClr val="C00000"/>
                </a:solidFill>
              </a:rPr>
              <a:t>The website has a good technical structure</a:t>
            </a:r>
            <a:r>
              <a:rPr lang="zh-CN" altLang="en-US" dirty="0"/>
              <a:t>(Required</a:t>
            </a:r>
            <a:r>
              <a:rPr lang="en-US" altLang="zh-CN" dirty="0"/>
              <a:t>menu</a:t>
            </a:r>
            <a:r>
              <a:rPr lang="zh-CN" altLang="en-US" dirty="0"/>
              <a:t>or hierarchy branches</a:t>
            </a:r>
            <a:r>
              <a:rPr lang="en-US" altLang="zh-CN" dirty="0"/>
              <a:t>menu</a:t>
            </a:r>
            <a:r>
              <a:rPr lang="zh-CN" altLang="en-US" dirty="0"/>
              <a:t>）</a:t>
            </a:r>
            <a:endParaRPr lang="en-US" altLang="zh-TW" dirty="0"/>
          </a:p>
          <a:p>
            <a:pPr lvl="1" algn="l" rtl="0"/>
            <a:r>
              <a:rPr lang="zh-TW" altLang="en-US" dirty="0">
                <a:solidFill>
                  <a:srgbClr val="C00000"/>
                </a:solidFill>
              </a:rPr>
              <a:t>Fast page loading speed</a:t>
            </a:r>
            <a:r>
              <a:rPr lang="zh-CN" altLang="en-US" dirty="0"/>
              <a:t>(Don't load files or videos that are too large)</a:t>
            </a:r>
            <a:endParaRPr lang="en-US" altLang="zh-TW" dirty="0"/>
          </a:p>
          <a:p>
            <a:pPr lvl="1" algn="l" rtl="0"/>
            <a:r>
              <a:rPr lang="zh-TW" altLang="en-US" dirty="0">
                <a:solidFill>
                  <a:srgbClr val="C00000"/>
                </a:solidFill>
              </a:rPr>
              <a:t>And suitable for</a:t>
            </a:r>
            <a:r>
              <a:rPr lang="zh-CN" altLang="en-US" dirty="0">
                <a:solidFill>
                  <a:srgbClr val="C00000"/>
                </a:solidFill>
              </a:rPr>
              <a:t>Various</a:t>
            </a:r>
            <a:r>
              <a:rPr lang="zh-TW" altLang="en-US" dirty="0">
                <a:solidFill>
                  <a:srgbClr val="C00000"/>
                </a:solidFill>
              </a:rPr>
              <a:t>Mobile devices</a:t>
            </a:r>
            <a:r>
              <a:rPr lang="zh-CN" altLang="en-US" dirty="0"/>
              <a:t>(Use responsive web pages</a:t>
            </a:r>
            <a:r>
              <a:rPr lang="en-US" altLang="zh-CN" dirty="0"/>
              <a:t>RWD</a:t>
            </a:r>
            <a:r>
              <a:rPr lang="zh-CN" altLang="en-US" dirty="0"/>
              <a:t>）</a:t>
            </a:r>
            <a:endParaRPr lang="en-US" altLang="zh-TW" dirty="0"/>
          </a:p>
          <a:p>
            <a:pPr lvl="1" algn="l" rtl="0"/>
            <a:endParaRPr lang="zh-TW" altLang="en-US" dirty="0">
              <a:solidFill>
                <a:srgbClr val="C00000"/>
              </a:solidFill>
            </a:endParaRPr>
          </a:p>
          <a:p>
            <a:pPr algn="l" rtl="0"/>
            <a:endParaRPr lang="zh-TW" altLang="en-US" dirty="0"/>
          </a:p>
          <a:p>
            <a:pPr algn="l" rtl="0"/>
            <a:endParaRPr lang="zh-TW" altLang="en-US" dirty="0"/>
          </a:p>
        </p:txBody>
      </p:sp>
      <p:sp>
        <p:nvSpPr>
          <p:cNvPr id="3" name="標題 2">
            <a:extLst>
              <a:ext uri="{FF2B5EF4-FFF2-40B4-BE49-F238E27FC236}">
                <a16:creationId xmlns:a16="http://schemas.microsoft.com/office/drawing/2014/main" id="{BD974356-9061-4C87-AFCC-FC89ACD3B0BB}"/>
              </a:ext>
            </a:extLst>
          </p:cNvPr>
          <p:cNvSpPr>
            <a:spLocks noGrp="1"/>
          </p:cNvSpPr>
          <p:nvPr>
            <p:ph type="title"/>
          </p:nvPr>
        </p:nvSpPr>
        <p:spPr/>
        <p:txBody>
          <a:bodyPr>
            <a:normAutofit fontScale="90000"/>
          </a:bodyPr>
          <a:lstStyle/>
          <a:p>
            <a:pPr rtl="0"/>
            <a:r>
              <a:rPr lang="zh-TW" altLang="en-US" dirty="0"/>
              <a:t>Correct </a:t>
            </a:r>
            <a:r>
              <a:rPr lang="en-US" altLang="zh-TW" dirty="0"/>
              <a:t>SEO </a:t>
            </a:r>
            <a:r>
              <a:rPr lang="zh-CN" altLang="en-US" dirty="0"/>
              <a:t>Web page implementation steps</a:t>
            </a:r>
            <a:endParaRPr lang="zh-TW" altLang="en-US" dirty="0"/>
          </a:p>
        </p:txBody>
      </p:sp>
    </p:spTree>
    <p:extLst>
      <p:ext uri="{BB962C8B-B14F-4D97-AF65-F5344CB8AC3E}">
        <p14:creationId xmlns:p14="http://schemas.microsoft.com/office/powerpoint/2010/main" val="261216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904520"/>
            <a:ext cx="8495931" cy="3582638"/>
          </a:xfrm>
        </p:spPr>
        <p:txBody>
          <a:bodyPr>
            <a:normAutofit fontScale="85000" lnSpcReduction="10000"/>
          </a:bodyPr>
          <a:lstStyle/>
          <a:p>
            <a:pPr rtl="0"/>
            <a:r>
              <a:rPr lang="en-US" altLang="zh-CN" dirty="0"/>
              <a:t>This course will only cover the four core elements that enhance organic traffic.</a:t>
            </a:r>
            <a:endParaRPr lang="en-US" altLang="zh-TW" dirty="0">
              <a:solidFill>
                <a:srgbClr val="7030A0"/>
              </a:solidFill>
            </a:endParaRPr>
          </a:p>
        </p:txBody>
      </p:sp>
    </p:spTree>
    <p:extLst>
      <p:ext uri="{BB962C8B-B14F-4D97-AF65-F5344CB8AC3E}">
        <p14:creationId xmlns:p14="http://schemas.microsoft.com/office/powerpoint/2010/main" val="3086309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l" rtl="0"/>
            <a:r>
              <a:rPr lang="en-US" altLang="zh-CN" b="1" dirty="0">
                <a:solidFill>
                  <a:srgbClr val="7030A0"/>
                </a:solidFill>
              </a:rPr>
              <a:t>1-</a:t>
            </a:r>
            <a:r>
              <a:rPr b="1" dirty="0">
                <a:solidFill>
                  <a:srgbClr val="7030A0"/>
                </a:solidFill>
              </a:rPr>
              <a:t>Keyword Research</a:t>
            </a:r>
            <a:r>
              <a:rPr dirty="0">
                <a:solidFill>
                  <a:srgbClr val="7030A0"/>
                </a:solidFill>
              </a:rPr>
              <a:t>:</a:t>
            </a:r>
            <a:endParaRPr lang="en-US" dirty="0">
              <a:solidFill>
                <a:srgbClr val="7030A0"/>
              </a:solidFill>
            </a:endParaRPr>
          </a:p>
          <a:p>
            <a:pPr lvl="1" algn="l" rtl="0"/>
            <a:r>
              <a:rPr dirty="0">
                <a:solidFill>
                  <a:srgbClr val="C00000"/>
                </a:solidFill>
                <a:highlight>
                  <a:srgbClr val="FFFF00"/>
                </a:highlight>
              </a:rPr>
              <a:t>select</a:t>
            </a:r>
            <a:r>
              <a:rPr dirty="0">
                <a:solidFill>
                  <a:srgbClr val="C00000"/>
                </a:solidFill>
              </a:rPr>
              <a:t>Relevant to the content of the site and</a:t>
            </a:r>
            <a:r>
              <a:rPr dirty="0">
                <a:solidFill>
                  <a:srgbClr val="C00000"/>
                </a:solidFill>
                <a:highlight>
                  <a:srgbClr val="FFFF00"/>
                </a:highlight>
              </a:rPr>
              <a:t>Highly searched keywords</a:t>
            </a:r>
            <a:r>
              <a:rPr dirty="0"/>
              <a:t>, which is the foundation of SEO.</a:t>
            </a:r>
            <a:endParaRPr lang="en-US" dirty="0"/>
          </a:p>
          <a:p>
            <a:pPr algn="l" rtl="0"/>
            <a:r>
              <a:rPr lang="en-US" altLang="zh-CN" b="1" dirty="0">
                <a:solidFill>
                  <a:srgbClr val="7030A0"/>
                </a:solidFill>
              </a:rPr>
              <a:t>2-</a:t>
            </a:r>
            <a:r>
              <a:rPr b="1" dirty="0">
                <a:solidFill>
                  <a:srgbClr val="7030A0"/>
                </a:solidFill>
              </a:rPr>
              <a:t>Website structure optimization</a:t>
            </a:r>
            <a:r>
              <a:rPr dirty="0">
                <a:solidFill>
                  <a:srgbClr val="7030A0"/>
                </a:solidFill>
              </a:rPr>
              <a:t>:</a:t>
            </a:r>
            <a:endParaRPr lang="en-US" dirty="0">
              <a:solidFill>
                <a:srgbClr val="7030A0"/>
              </a:solidFill>
            </a:endParaRPr>
          </a:p>
          <a:p>
            <a:pPr lvl="1" algn="l" rtl="0"/>
            <a:r>
              <a:rPr dirty="0">
                <a:solidFill>
                  <a:srgbClr val="C00000"/>
                </a:solidFill>
              </a:rPr>
              <a:t>Good website structure</a:t>
            </a:r>
            <a:r>
              <a:rPr dirty="0"/>
              <a:t>It helps search engine crawlers to index website content more easily.</a:t>
            </a:r>
            <a:endParaRPr lang="en-US" dirty="0"/>
          </a:p>
          <a:p>
            <a:pPr lvl="1" algn="l" rtl="0"/>
            <a:r>
              <a:rPr dirty="0"/>
              <a:t>include</a:t>
            </a:r>
            <a:r>
              <a:rPr lang="zh-CN" altLang="en-US" dirty="0"/>
              <a:t>:</a:t>
            </a:r>
            <a:r>
              <a:rPr dirty="0">
                <a:solidFill>
                  <a:srgbClr val="C00000"/>
                </a:solidFill>
              </a:rPr>
              <a:t>Clear navigation</a:t>
            </a:r>
            <a:r>
              <a:rPr lang="zh-CN" altLang="en-US" dirty="0">
                <a:solidFill>
                  <a:srgbClr val="C00000"/>
                </a:solidFill>
              </a:rPr>
              <a:t>,</a:t>
            </a:r>
            <a:r>
              <a:rPr dirty="0"/>
              <a:t>and</a:t>
            </a:r>
            <a:r>
              <a:rPr dirty="0">
                <a:solidFill>
                  <a:srgbClr val="C00000"/>
                </a:solidFill>
              </a:rPr>
              <a:t>Internal link structure</a:t>
            </a:r>
            <a:r>
              <a:rPr dirty="0"/>
              <a:t>.</a:t>
            </a:r>
            <a:endParaRPr lang="en-US" dirty="0"/>
          </a:p>
          <a:p>
            <a:pPr algn="l" rtl="0"/>
            <a:r>
              <a:rPr lang="en-US" altLang="zh-CN" b="1" dirty="0">
                <a:solidFill>
                  <a:srgbClr val="7030A0"/>
                </a:solidFill>
              </a:rPr>
              <a:t>3-</a:t>
            </a:r>
            <a:r>
              <a:rPr lang="zh-CN" altLang="en-US" b="1" dirty="0">
                <a:solidFill>
                  <a:srgbClr val="7030A0"/>
                </a:solidFill>
              </a:rPr>
              <a:t>Website</a:t>
            </a:r>
            <a:r>
              <a:rPr lang="zh-TW" altLang="en-US" b="1" dirty="0">
                <a:solidFill>
                  <a:srgbClr val="7030A0"/>
                </a:solidFill>
              </a:rPr>
              <a:t>Content quality</a:t>
            </a:r>
            <a:r>
              <a:rPr lang="zh-CN" altLang="en-US" b="1" dirty="0">
                <a:solidFill>
                  <a:srgbClr val="7030A0"/>
                </a:solidFill>
              </a:rPr>
              <a:t>Must be good</a:t>
            </a:r>
            <a:r>
              <a:rPr lang="en-US" altLang="zh-CN" b="1" dirty="0">
                <a:solidFill>
                  <a:srgbClr val="7030A0"/>
                </a:solidFill>
              </a:rPr>
              <a:t>(</a:t>
            </a:r>
            <a:r>
              <a:rPr lang="zh-CN" altLang="en-US" b="1" dirty="0">
                <a:solidFill>
                  <a:srgbClr val="7030A0"/>
                </a:solidFill>
              </a:rPr>
              <a:t>Practical, easy to attract people to stay</a:t>
            </a:r>
            <a:r>
              <a:rPr lang="en-US" altLang="zh-CN" b="1" dirty="0">
                <a:solidFill>
                  <a:srgbClr val="7030A0"/>
                </a:solidFill>
              </a:rPr>
              <a:t>)</a:t>
            </a:r>
            <a:r>
              <a:rPr dirty="0">
                <a:solidFill>
                  <a:srgbClr val="7030A0"/>
                </a:solidFill>
              </a:rPr>
              <a:t>:</a:t>
            </a:r>
            <a:endParaRPr lang="en-US" dirty="0">
              <a:solidFill>
                <a:srgbClr val="7030A0"/>
              </a:solidFill>
            </a:endParaRPr>
          </a:p>
          <a:p>
            <a:pPr lvl="1" algn="l" rtl="0"/>
            <a:r>
              <a:rPr dirty="0">
                <a:solidFill>
                  <a:srgbClr val="C00000"/>
                </a:solidFill>
                <a:highlight>
                  <a:srgbClr val="FFFF00"/>
                </a:highlight>
              </a:rPr>
              <a:t>High-quality content</a:t>
            </a:r>
            <a:r>
              <a:rPr dirty="0"/>
              <a:t>Able to</a:t>
            </a:r>
            <a:r>
              <a:rPr dirty="0">
                <a:solidFill>
                  <a:srgbClr val="C00000"/>
                </a:solidFill>
              </a:rPr>
              <a:t>Attract visitors and increase their stay</a:t>
            </a:r>
            <a:r>
              <a:rPr dirty="0"/>
              <a:t>time, which helps to improve rankings.</a:t>
            </a:r>
            <a:endParaRPr lang="en-US" dirty="0"/>
          </a:p>
          <a:p>
            <a:pPr algn="l" rtl="0"/>
            <a:r>
              <a:rPr lang="en-US" altLang="zh-CN" b="1" dirty="0">
                <a:solidFill>
                  <a:srgbClr val="7030A0"/>
                </a:solidFill>
              </a:rPr>
              <a:t>4-</a:t>
            </a:r>
            <a:r>
              <a:rPr b="1" dirty="0">
                <a:solidFill>
                  <a:srgbClr val="7030A0"/>
                </a:solidFill>
              </a:rPr>
              <a:t>Backlinks</a:t>
            </a:r>
            <a:r>
              <a:rPr dirty="0">
                <a:solidFill>
                  <a:srgbClr val="7030A0"/>
                </a:solidFill>
              </a:rPr>
              <a:t>:</a:t>
            </a:r>
            <a:endParaRPr lang="en-US" dirty="0">
              <a:solidFill>
                <a:srgbClr val="7030A0"/>
              </a:solidFill>
            </a:endParaRPr>
          </a:p>
          <a:p>
            <a:pPr lvl="1" algn="l" rtl="0"/>
            <a:r>
              <a:rPr dirty="0">
                <a:solidFill>
                  <a:srgbClr val="C00000"/>
                </a:solidFill>
                <a:highlight>
                  <a:srgbClr val="FFFF00"/>
                </a:highlight>
              </a:rPr>
              <a:t>Links from other websites</a:t>
            </a:r>
            <a:r>
              <a:rPr lang="zh-CN" altLang="en-US" dirty="0">
                <a:solidFill>
                  <a:srgbClr val="C00000"/>
                </a:solidFill>
                <a:highlight>
                  <a:srgbClr val="FFFF00"/>
                </a:highlight>
              </a:rPr>
              <a:t>,</a:t>
            </a:r>
            <a:r>
              <a:rPr dirty="0">
                <a:solidFill>
                  <a:srgbClr val="C00000"/>
                </a:solidFill>
                <a:highlight>
                  <a:srgbClr val="FFFF00"/>
                </a:highlight>
              </a:rPr>
              <a:t>Can improve the authority of the website</a:t>
            </a:r>
            <a:r>
              <a:rPr dirty="0"/>
              <a:t>,</a:t>
            </a:r>
            <a:endParaRPr lang="en-US" dirty="0"/>
          </a:p>
          <a:p>
            <a:pPr lvl="1" algn="l" rtl="0"/>
            <a:r>
              <a:rPr dirty="0"/>
              <a:t>This has a significant impact on search engine rankings.</a:t>
            </a:r>
          </a:p>
        </p:txBody>
      </p:sp>
      <p:sp>
        <p:nvSpPr>
          <p:cNvPr id="2" name="Title 1"/>
          <p:cNvSpPr>
            <a:spLocks noGrp="1"/>
          </p:cNvSpPr>
          <p:nvPr>
            <p:ph type="title"/>
          </p:nvPr>
        </p:nvSpPr>
        <p:spPr/>
        <p:txBody>
          <a:bodyPr/>
          <a:lstStyle/>
          <a:p>
            <a:pPr algn="l" rtl="0"/>
            <a:r>
              <a:rPr lang="en-US" altLang="zh-CN" dirty="0"/>
              <a:t>2.</a:t>
            </a:r>
            <a:r>
              <a:rPr dirty="0"/>
              <a:t>Core Elements of SEO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647414"/>
          </a:xfrm>
        </p:spPr>
        <p:txBody>
          <a:bodyPr>
            <a:normAutofit/>
          </a:bodyPr>
          <a:lstStyle/>
          <a:p>
            <a:pPr rtl="0"/>
            <a:r>
              <a:rPr lang="en-US" altLang="zh-CN" sz="7200" dirty="0"/>
              <a:t>There are four types of keyword intent.</a:t>
            </a:r>
            <a:endParaRPr lang="en-US" altLang="zh-TW" sz="9600" dirty="0">
              <a:solidFill>
                <a:srgbClr val="7030A0"/>
              </a:solidFill>
            </a:endParaRPr>
          </a:p>
        </p:txBody>
      </p:sp>
    </p:spTree>
    <p:extLst>
      <p:ext uri="{BB962C8B-B14F-4D97-AF65-F5344CB8AC3E}">
        <p14:creationId xmlns:p14="http://schemas.microsoft.com/office/powerpoint/2010/main" val="659026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0D129C1-925D-4561-AD4F-3757266B06DB}"/>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F81E948F-5F77-45BB-89A6-E4DB62D9C825}"/>
              </a:ext>
            </a:extLst>
          </p:cNvPr>
          <p:cNvSpPr>
            <a:spLocks noGrp="1"/>
          </p:cNvSpPr>
          <p:nvPr>
            <p:ph type="title"/>
          </p:nvPr>
        </p:nvSpPr>
        <p:spPr/>
        <p:txBody>
          <a:bodyPr>
            <a:normAutofit fontScale="90000"/>
          </a:bodyPr>
          <a:lstStyle/>
          <a:p>
            <a:pPr rtl="0"/>
            <a:r>
              <a:rPr lang="en-US" altLang="zh-CN" dirty="0"/>
              <a:t>There are four types of keyword intent.</a:t>
            </a:r>
            <a:endParaRPr lang="zh-TW" altLang="en-US" dirty="0"/>
          </a:p>
        </p:txBody>
      </p:sp>
      <p:pic>
        <p:nvPicPr>
          <p:cNvPr id="5" name="圖片 4">
            <a:extLst>
              <a:ext uri="{FF2B5EF4-FFF2-40B4-BE49-F238E27FC236}">
                <a16:creationId xmlns:a16="http://schemas.microsoft.com/office/drawing/2014/main" id="{34540219-396C-472D-8032-1A17D26C577B}"/>
              </a:ext>
            </a:extLst>
          </p:cNvPr>
          <p:cNvPicPr>
            <a:picLocks noChangeAspect="1"/>
          </p:cNvPicPr>
          <p:nvPr/>
        </p:nvPicPr>
        <p:blipFill>
          <a:blip r:embed="rId2"/>
          <a:stretch>
            <a:fillRect/>
          </a:stretch>
        </p:blipFill>
        <p:spPr>
          <a:xfrm>
            <a:off x="80470" y="1689264"/>
            <a:ext cx="9142857" cy="4723809"/>
          </a:xfrm>
          <a:prstGeom prst="rect">
            <a:avLst/>
          </a:prstGeom>
        </p:spPr>
      </p:pic>
    </p:spTree>
    <p:extLst>
      <p:ext uri="{BB962C8B-B14F-4D97-AF65-F5344CB8AC3E}">
        <p14:creationId xmlns:p14="http://schemas.microsoft.com/office/powerpoint/2010/main" val="3306576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2356701"/>
          </a:xfrm>
        </p:spPr>
        <p:txBody>
          <a:bodyPr>
            <a:normAutofit fontScale="92500"/>
          </a:bodyPr>
          <a:lstStyle/>
          <a:p>
            <a:pPr rtl="0"/>
            <a:r>
              <a:rPr lang="en-US" altLang="zh-CN" sz="4800" dirty="0"/>
              <a:t>Which of these four types of keyword intent has the highest monthly search volume?</a:t>
            </a:r>
            <a:endParaRPr lang="en-US" altLang="zh-TW" dirty="0">
              <a:solidFill>
                <a:srgbClr val="7030A0"/>
              </a:solidFill>
            </a:endParaRPr>
          </a:p>
        </p:txBody>
      </p:sp>
      <p:pic>
        <p:nvPicPr>
          <p:cNvPr id="3" name="圖片 2">
            <a:extLst>
              <a:ext uri="{FF2B5EF4-FFF2-40B4-BE49-F238E27FC236}">
                <a16:creationId xmlns:a16="http://schemas.microsoft.com/office/drawing/2014/main" id="{67CAF83B-6069-40D8-85D8-E47B056EC29A}"/>
              </a:ext>
            </a:extLst>
          </p:cNvPr>
          <p:cNvPicPr>
            <a:picLocks noChangeAspect="1"/>
          </p:cNvPicPr>
          <p:nvPr/>
        </p:nvPicPr>
        <p:blipFill>
          <a:blip r:embed="rId2"/>
          <a:stretch>
            <a:fillRect/>
          </a:stretch>
        </p:blipFill>
        <p:spPr>
          <a:xfrm>
            <a:off x="3725945" y="3572759"/>
            <a:ext cx="5497382" cy="2840314"/>
          </a:xfrm>
          <a:prstGeom prst="rect">
            <a:avLst/>
          </a:prstGeom>
        </p:spPr>
      </p:pic>
    </p:spTree>
    <p:extLst>
      <p:ext uri="{BB962C8B-B14F-4D97-AF65-F5344CB8AC3E}">
        <p14:creationId xmlns:p14="http://schemas.microsoft.com/office/powerpoint/2010/main" val="1268032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F24ADD3-0F24-472B-BA38-C8F2A1734FB4}"/>
              </a:ext>
            </a:extLst>
          </p:cNvPr>
          <p:cNvSpPr>
            <a:spLocks noGrp="1"/>
          </p:cNvSpPr>
          <p:nvPr>
            <p:ph idx="1"/>
          </p:nvPr>
        </p:nvSpPr>
        <p:spPr/>
        <p:txBody>
          <a:bodyPr/>
          <a:lstStyle/>
          <a:p>
            <a:pPr algn="l" rtl="0"/>
            <a:r>
              <a:rPr lang="zh-CN" altLang="en-US" dirty="0"/>
              <a:t>No.</a:t>
            </a:r>
            <a:r>
              <a:rPr lang="en-US" altLang="zh-CN" dirty="0"/>
              <a:t>1</a:t>
            </a:r>
            <a:r>
              <a:rPr lang="zh-CN" altLang="en-US" dirty="0"/>
              <a:t>Kind</a:t>
            </a:r>
            <a:r>
              <a:rPr lang="en-US" altLang="zh-CN" dirty="0"/>
              <a:t>【</a:t>
            </a:r>
            <a:r>
              <a:rPr lang="zh-CN" altLang="en-US" dirty="0"/>
              <a:t>Just want to know</a:t>
            </a:r>
            <a:r>
              <a:rPr lang="en-US" altLang="zh-CN" dirty="0"/>
              <a:t>】</a:t>
            </a:r>
          </a:p>
          <a:p>
            <a:pPr lvl="1" algn="l" rtl="0"/>
            <a:r>
              <a:rPr lang="zh-CN" altLang="en-US" dirty="0"/>
              <a:t>Most searches are</a:t>
            </a:r>
            <a:r>
              <a:rPr lang="en-US" altLang="zh-CN" dirty="0"/>
              <a:t>【</a:t>
            </a:r>
            <a:r>
              <a:rPr lang="zh-CN" altLang="en-US" dirty="0">
                <a:solidFill>
                  <a:srgbClr val="C00000"/>
                </a:solidFill>
              </a:rPr>
              <a:t>Just want to know</a:t>
            </a:r>
            <a:r>
              <a:rPr lang="en-US" altLang="zh-CN" dirty="0"/>
              <a:t>】</a:t>
            </a:r>
            <a:r>
              <a:rPr lang="zh-CN" altLang="en-US" dirty="0"/>
              <a:t>, I don't want to buy</a:t>
            </a:r>
            <a:endParaRPr lang="en-US" altLang="zh-CN" dirty="0"/>
          </a:p>
          <a:p>
            <a:pPr lvl="1" algn="l" rtl="0"/>
            <a:r>
              <a:rPr lang="zh-CN" altLang="en-US" dirty="0"/>
              <a:t>Search volume: Most, about</a:t>
            </a:r>
            <a:r>
              <a:rPr lang="en-US" altLang="zh-CN" dirty="0"/>
              <a:t>1</a:t>
            </a:r>
            <a:r>
              <a:rPr lang="zh-CN" altLang="en-US" dirty="0"/>
              <a:t>10,000</a:t>
            </a:r>
            <a:r>
              <a:rPr lang="en-US" altLang="zh-CN" dirty="0"/>
              <a:t>100</a:t>
            </a:r>
            <a:r>
              <a:rPr lang="zh-CN" altLang="en-US" dirty="0"/>
              <a:t>ten thousand</a:t>
            </a:r>
            <a:endParaRPr lang="en-US" altLang="zh-CN" dirty="0"/>
          </a:p>
          <a:p>
            <a:pPr lvl="1" algn="l" rtl="0"/>
            <a:r>
              <a:rPr lang="zh-CN" altLang="en-US" dirty="0"/>
              <a:t>Called:</a:t>
            </a:r>
            <a:r>
              <a:rPr lang="en-US" altLang="zh-CN" dirty="0"/>
              <a:t>【</a:t>
            </a:r>
            <a:r>
              <a:rPr lang="zh-CN" altLang="en-US" dirty="0">
                <a:solidFill>
                  <a:srgbClr val="C00000"/>
                </a:solidFill>
                <a:highlight>
                  <a:srgbClr val="FFFF00"/>
                </a:highlight>
              </a:rPr>
              <a:t>Core keywords</a:t>
            </a:r>
            <a:r>
              <a:rPr lang="en-US" altLang="zh-CN" dirty="0"/>
              <a:t>】</a:t>
            </a:r>
          </a:p>
          <a:p>
            <a:pPr lvl="1" algn="l" rtl="0"/>
            <a:endParaRPr lang="zh-TW" altLang="en-US" dirty="0"/>
          </a:p>
        </p:txBody>
      </p:sp>
      <p:sp>
        <p:nvSpPr>
          <p:cNvPr id="3" name="標題 2">
            <a:extLst>
              <a:ext uri="{FF2B5EF4-FFF2-40B4-BE49-F238E27FC236}">
                <a16:creationId xmlns:a16="http://schemas.microsoft.com/office/drawing/2014/main" id="{041FA829-5C26-4A7C-B1E7-12D0C7C979E7}"/>
              </a:ext>
            </a:extLst>
          </p:cNvPr>
          <p:cNvSpPr>
            <a:spLocks noGrp="1"/>
          </p:cNvSpPr>
          <p:nvPr>
            <p:ph type="title"/>
          </p:nvPr>
        </p:nvSpPr>
        <p:spPr/>
        <p:txBody>
          <a:bodyPr>
            <a:normAutofit fontScale="90000"/>
          </a:bodyPr>
          <a:lstStyle/>
          <a:p>
            <a:pPr rtl="0"/>
            <a:r>
              <a:rPr lang="zh-CN" altLang="en-US" sz="4800" dirty="0"/>
              <a:t>Which has the most monthly searches?</a:t>
            </a:r>
            <a:endParaRPr lang="zh-TW" altLang="en-US" dirty="0"/>
          </a:p>
        </p:txBody>
      </p:sp>
      <p:pic>
        <p:nvPicPr>
          <p:cNvPr id="4" name="圖片 3">
            <a:extLst>
              <a:ext uri="{FF2B5EF4-FFF2-40B4-BE49-F238E27FC236}">
                <a16:creationId xmlns:a16="http://schemas.microsoft.com/office/drawing/2014/main" id="{57B3967F-2C4A-4E39-9A18-9A489622AFE8}"/>
              </a:ext>
            </a:extLst>
          </p:cNvPr>
          <p:cNvPicPr>
            <a:picLocks noChangeAspect="1"/>
          </p:cNvPicPr>
          <p:nvPr/>
        </p:nvPicPr>
        <p:blipFill>
          <a:blip r:embed="rId2"/>
          <a:stretch>
            <a:fillRect/>
          </a:stretch>
        </p:blipFill>
        <p:spPr>
          <a:xfrm>
            <a:off x="3531208" y="3837643"/>
            <a:ext cx="5497382" cy="2840314"/>
          </a:xfrm>
          <a:prstGeom prst="rect">
            <a:avLst/>
          </a:prstGeom>
        </p:spPr>
      </p:pic>
    </p:spTree>
    <p:extLst>
      <p:ext uri="{BB962C8B-B14F-4D97-AF65-F5344CB8AC3E}">
        <p14:creationId xmlns:p14="http://schemas.microsoft.com/office/powerpoint/2010/main" val="25720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p:txBody>
          <a:bodyPr/>
          <a:lstStyle/>
          <a:p>
            <a:pPr rtl="0"/>
            <a:r>
              <a:rPr lang="zh-CN" altLang="en-US" dirty="0"/>
              <a:t>What is called</a:t>
            </a:r>
            <a:r>
              <a:rPr lang="en-US" altLang="zh-CN" dirty="0"/>
              <a:t>【</a:t>
            </a:r>
            <a:r>
              <a:rPr lang="zh-CN" altLang="en-US" dirty="0"/>
              <a:t>Organic traffic</a:t>
            </a:r>
            <a:r>
              <a:rPr lang="en-US" altLang="zh-CN" dirty="0"/>
              <a:t>】</a:t>
            </a:r>
            <a:endParaRPr lang="zh-TW" altLang="en-US" dirty="0"/>
          </a:p>
        </p:txBody>
      </p:sp>
    </p:spTree>
    <p:extLst>
      <p:ext uri="{BB962C8B-B14F-4D97-AF65-F5344CB8AC3E}">
        <p14:creationId xmlns:p14="http://schemas.microsoft.com/office/powerpoint/2010/main" val="3548048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F24ADD3-0F24-472B-BA38-C8F2A1734FB4}"/>
              </a:ext>
            </a:extLst>
          </p:cNvPr>
          <p:cNvSpPr>
            <a:spLocks noGrp="1"/>
          </p:cNvSpPr>
          <p:nvPr>
            <p:ph idx="1"/>
          </p:nvPr>
        </p:nvSpPr>
        <p:spPr/>
        <p:txBody>
          <a:bodyPr/>
          <a:lstStyle/>
          <a:p>
            <a:pPr algn="l" rtl="0"/>
            <a:r>
              <a:rPr lang="zh-CN" altLang="en-US" dirty="0"/>
              <a:t>No.</a:t>
            </a:r>
            <a:r>
              <a:rPr lang="en-US" altLang="zh-CN" dirty="0"/>
              <a:t>3</a:t>
            </a:r>
            <a:r>
              <a:rPr lang="zh-TW" altLang="en-US" dirty="0"/>
              <a:t>,</a:t>
            </a:r>
            <a:r>
              <a:rPr lang="en-US" altLang="zh-CN" dirty="0"/>
              <a:t>4</a:t>
            </a:r>
            <a:r>
              <a:rPr lang="zh-CN" altLang="en-US" dirty="0"/>
              <a:t>Kind</a:t>
            </a:r>
            <a:r>
              <a:rPr lang="en-US" altLang="zh-CN" dirty="0"/>
              <a:t>【</a:t>
            </a:r>
            <a:r>
              <a:rPr lang="zh-CN" altLang="en-US" dirty="0">
                <a:solidFill>
                  <a:srgbClr val="7030A0"/>
                </a:solidFill>
              </a:rPr>
              <a:t>Multiple keyword combinations</a:t>
            </a:r>
            <a:r>
              <a:rPr lang="en-US" altLang="zh-CN" dirty="0"/>
              <a:t>】</a:t>
            </a:r>
          </a:p>
          <a:p>
            <a:pPr lvl="1" algn="l" rtl="0"/>
            <a:r>
              <a:rPr lang="zh-CN" altLang="en-US" dirty="0"/>
              <a:t>Called:</a:t>
            </a:r>
            <a:r>
              <a:rPr lang="en-US" altLang="zh-CN" dirty="0"/>
              <a:t>【</a:t>
            </a:r>
            <a:r>
              <a:rPr lang="zh-CN" altLang="en-US" dirty="0">
                <a:solidFill>
                  <a:srgbClr val="7030A0"/>
                </a:solidFill>
                <a:highlight>
                  <a:srgbClr val="FFFF00"/>
                </a:highlight>
              </a:rPr>
              <a:t>Long tail keywords</a:t>
            </a:r>
            <a:r>
              <a:rPr lang="en-US" altLang="zh-CN" dirty="0"/>
              <a:t>】</a:t>
            </a:r>
          </a:p>
          <a:p>
            <a:pPr lvl="1" algn="l" rtl="0"/>
            <a:r>
              <a:rPr lang="zh-CN" altLang="en-US" dirty="0"/>
              <a:t>Intention:</a:t>
            </a:r>
            <a:r>
              <a:rPr lang="zh-CN" altLang="en-US" dirty="0">
                <a:solidFill>
                  <a:srgbClr val="C00000"/>
                </a:solidFill>
              </a:rPr>
              <a:t>Very interested in buying</a:t>
            </a:r>
            <a:endParaRPr lang="zh-TW" altLang="en-US" dirty="0">
              <a:solidFill>
                <a:srgbClr val="C00000"/>
              </a:solidFill>
            </a:endParaRPr>
          </a:p>
        </p:txBody>
      </p:sp>
      <p:sp>
        <p:nvSpPr>
          <p:cNvPr id="3" name="標題 2">
            <a:extLst>
              <a:ext uri="{FF2B5EF4-FFF2-40B4-BE49-F238E27FC236}">
                <a16:creationId xmlns:a16="http://schemas.microsoft.com/office/drawing/2014/main" id="{041FA829-5C26-4A7C-B1E7-12D0C7C979E7}"/>
              </a:ext>
            </a:extLst>
          </p:cNvPr>
          <p:cNvSpPr>
            <a:spLocks noGrp="1"/>
          </p:cNvSpPr>
          <p:nvPr>
            <p:ph type="title"/>
          </p:nvPr>
        </p:nvSpPr>
        <p:spPr/>
        <p:txBody>
          <a:bodyPr>
            <a:normAutofit fontScale="90000"/>
          </a:bodyPr>
          <a:lstStyle/>
          <a:p>
            <a:pPr rtl="0"/>
            <a:r>
              <a:rPr lang="zh-CN" altLang="en-US" sz="4800" dirty="0"/>
              <a:t>Which has the least monthly searches?</a:t>
            </a:r>
            <a:endParaRPr lang="zh-TW" altLang="en-US" dirty="0"/>
          </a:p>
        </p:txBody>
      </p:sp>
      <p:pic>
        <p:nvPicPr>
          <p:cNvPr id="4" name="圖片 3">
            <a:extLst>
              <a:ext uri="{FF2B5EF4-FFF2-40B4-BE49-F238E27FC236}">
                <a16:creationId xmlns:a16="http://schemas.microsoft.com/office/drawing/2014/main" id="{57B3967F-2C4A-4E39-9A18-9A489622AFE8}"/>
              </a:ext>
            </a:extLst>
          </p:cNvPr>
          <p:cNvPicPr>
            <a:picLocks noChangeAspect="1"/>
          </p:cNvPicPr>
          <p:nvPr/>
        </p:nvPicPr>
        <p:blipFill>
          <a:blip r:embed="rId2"/>
          <a:stretch>
            <a:fillRect/>
          </a:stretch>
        </p:blipFill>
        <p:spPr>
          <a:xfrm>
            <a:off x="3725945" y="3572759"/>
            <a:ext cx="5497382" cy="2840314"/>
          </a:xfrm>
          <a:prstGeom prst="rect">
            <a:avLst/>
          </a:prstGeom>
        </p:spPr>
      </p:pic>
    </p:spTree>
    <p:extLst>
      <p:ext uri="{BB962C8B-B14F-4D97-AF65-F5344CB8AC3E}">
        <p14:creationId xmlns:p14="http://schemas.microsoft.com/office/powerpoint/2010/main" val="3466009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p:txBody>
          <a:bodyPr>
            <a:noAutofit/>
          </a:bodyPr>
          <a:lstStyle/>
          <a:p>
            <a:pPr rtl="0"/>
            <a:r>
              <a:rPr lang="en-US" altLang="zh-CN" sz="3600" dirty="0"/>
              <a:t>Search Volume Distribution Chart for the Four Types of Keyword Intent</a:t>
            </a:r>
            <a:endParaRPr lang="zh-TW" altLang="en-US" sz="3600" dirty="0"/>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115410" y="1600200"/>
            <a:ext cx="9144000" cy="4531468"/>
          </a:xfrm>
          <a:prstGeom prst="rect">
            <a:avLst/>
          </a:prstGeom>
        </p:spPr>
      </p:pic>
    </p:spTree>
    <p:extLst>
      <p:ext uri="{BB962C8B-B14F-4D97-AF65-F5344CB8AC3E}">
        <p14:creationId xmlns:p14="http://schemas.microsoft.com/office/powerpoint/2010/main" val="173713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647414"/>
          </a:xfrm>
        </p:spPr>
        <p:txBody>
          <a:bodyPr>
            <a:normAutofit fontScale="85000" lnSpcReduction="20000"/>
          </a:bodyPr>
          <a:lstStyle/>
          <a:p>
            <a:pPr algn="l" rtl="0"/>
            <a:r>
              <a:rPr lang="en-US" altLang="zh-CN" sz="4600" u="sng" dirty="0"/>
              <a:t>Question:</a:t>
            </a:r>
          </a:p>
          <a:p>
            <a:pPr algn="l" rtl="0"/>
            <a:endParaRPr lang="en-US" altLang="zh-CN" sz="5400" dirty="0"/>
          </a:p>
          <a:p>
            <a:pPr algn="l" rtl="0"/>
            <a:r>
              <a:rPr lang="en-US" altLang="zh-CN" sz="5400" dirty="0"/>
              <a:t>Which of the three types of **SEO keywords** do you think should be set for the webpage to significantly increase my website traffic?</a:t>
            </a:r>
            <a:endParaRPr lang="en-US" altLang="zh-TW" sz="5400" dirty="0">
              <a:solidFill>
                <a:srgbClr val="7030A0"/>
              </a:solidFill>
            </a:endParaRPr>
          </a:p>
        </p:txBody>
      </p:sp>
    </p:spTree>
    <p:extLst>
      <p:ext uri="{BB962C8B-B14F-4D97-AF65-F5344CB8AC3E}">
        <p14:creationId xmlns:p14="http://schemas.microsoft.com/office/powerpoint/2010/main" val="3098010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a:xfrm>
            <a:off x="0" y="1600200"/>
            <a:ext cx="9143999" cy="5121275"/>
          </a:xfrm>
        </p:spPr>
        <p:txBody>
          <a:bodyPr>
            <a:normAutofit lnSpcReduction="10000"/>
          </a:bodyPr>
          <a:lstStyle/>
          <a:p>
            <a:pPr algn="l" rtl="0"/>
            <a:r>
              <a:rPr lang="en-US" altLang="zh-CN" dirty="0"/>
              <a:t>1.</a:t>
            </a:r>
            <a:r>
              <a:rPr lang="zh-CN" altLang="en-US" dirty="0"/>
              <a:t>If you set</a:t>
            </a:r>
            <a:r>
              <a:rPr lang="en-US" altLang="zh-CN" dirty="0"/>
              <a:t>【</a:t>
            </a:r>
            <a:r>
              <a:rPr lang="zh-CN" altLang="en-US" dirty="0">
                <a:solidFill>
                  <a:srgbClr val="7030A0"/>
                </a:solidFill>
                <a:highlight>
                  <a:srgbClr val="FFFF00"/>
                </a:highlight>
              </a:rPr>
              <a:t>Core keywords</a:t>
            </a:r>
            <a:r>
              <a:rPr lang="en-US" altLang="zh-CN" dirty="0"/>
              <a:t>】</a:t>
            </a:r>
            <a:r>
              <a:rPr lang="zh-CN" altLang="en-US" dirty="0"/>
              <a:t>:</a:t>
            </a:r>
            <a:r>
              <a:rPr lang="zh-CN" altLang="en-US" dirty="0">
                <a:solidFill>
                  <a:srgbClr val="C00000"/>
                </a:solidFill>
              </a:rPr>
              <a:t>Car detailing</a:t>
            </a:r>
            <a:endParaRPr lang="en-US" altLang="zh-CN" dirty="0">
              <a:solidFill>
                <a:srgbClr val="C00000"/>
              </a:solidFill>
            </a:endParaRPr>
          </a:p>
          <a:p>
            <a:pPr lvl="1" algn="l" rtl="0"/>
            <a:r>
              <a:rPr lang="zh-CN" altLang="en-US" dirty="0"/>
              <a:t>Search volume</a:t>
            </a:r>
            <a:r>
              <a:rPr lang="en-US" altLang="zh-CN" dirty="0"/>
              <a:t>/</a:t>
            </a:r>
            <a:r>
              <a:rPr lang="zh-CN" altLang="en-US" dirty="0"/>
              <a:t>Month: can be achieved</a:t>
            </a:r>
            <a:r>
              <a:rPr lang="en-US" altLang="zh-CN" dirty="0">
                <a:solidFill>
                  <a:srgbClr val="C00000"/>
                </a:solidFill>
              </a:rPr>
              <a:t>10</a:t>
            </a:r>
            <a:r>
              <a:rPr lang="zh-CN" altLang="en-US" dirty="0">
                <a:solidFill>
                  <a:srgbClr val="C00000"/>
                </a:solidFill>
              </a:rPr>
              <a:t>10,000</a:t>
            </a:r>
            <a:r>
              <a:rPr lang="en-US" altLang="zh-CN" dirty="0">
                <a:solidFill>
                  <a:srgbClr val="C00000"/>
                </a:solidFill>
              </a:rPr>
              <a:t>100</a:t>
            </a:r>
            <a:r>
              <a:rPr lang="zh-CN" altLang="en-US" dirty="0">
                <a:solidFill>
                  <a:srgbClr val="C00000"/>
                </a:solidFill>
              </a:rPr>
              <a:t>ten thousand</a:t>
            </a:r>
            <a:endParaRPr lang="en-US" altLang="zh-CN" dirty="0">
              <a:solidFill>
                <a:srgbClr val="C00000"/>
              </a:solidFill>
            </a:endParaRPr>
          </a:p>
          <a:p>
            <a:pPr lvl="1" algn="l" rtl="0"/>
            <a:r>
              <a:rPr lang="zh-CN" altLang="en-US" dirty="0"/>
              <a:t>This is</a:t>
            </a:r>
            <a:r>
              <a:rPr lang="en-US" altLang="zh-CN" dirty="0"/>
              <a:t>【</a:t>
            </a:r>
            <a:r>
              <a:rPr lang="zh-CN" altLang="en-US" dirty="0">
                <a:solidFill>
                  <a:srgbClr val="C00000"/>
                </a:solidFill>
              </a:rPr>
              <a:t>Very large flow</a:t>
            </a:r>
            <a:r>
              <a:rPr lang="en-US" altLang="zh-CN" dirty="0"/>
              <a:t>】</a:t>
            </a:r>
            <a:r>
              <a:rPr lang="zh-CN" altLang="en-US" dirty="0"/>
              <a:t>Source</a:t>
            </a:r>
            <a:endParaRPr lang="en-US" altLang="zh-CN" dirty="0"/>
          </a:p>
          <a:p>
            <a:pPr lvl="1" algn="l" rtl="0"/>
            <a:r>
              <a:rPr lang="zh-CN" altLang="en-US" dirty="0"/>
              <a:t>exist</a:t>
            </a:r>
            <a:r>
              <a:rPr lang="en-US" altLang="zh-CN" dirty="0"/>
              <a:t>Google</a:t>
            </a:r>
            <a:r>
              <a:rPr lang="zh-CN" altLang="en-US" dirty="0"/>
              <a:t>If the engine ranks first</a:t>
            </a:r>
            <a:r>
              <a:rPr lang="en-US" altLang="zh-CN" dirty="0"/>
              <a:t>2</a:t>
            </a:r>
            <a:r>
              <a:rPr lang="zh-CN" altLang="en-US" dirty="0"/>
              <a:t>page, you can have a share of the pie</a:t>
            </a:r>
            <a:r>
              <a:rPr lang="en-US" altLang="zh-CN" sz="2000" dirty="0"/>
              <a:t>(</a:t>
            </a:r>
            <a:r>
              <a:rPr lang="zh-CN" altLang="en-US" sz="2000" dirty="0"/>
              <a:t>flow</a:t>
            </a:r>
            <a:r>
              <a:rPr lang="en-US" altLang="zh-CN" sz="2000" dirty="0"/>
              <a:t>)</a:t>
            </a:r>
            <a:endParaRPr lang="en-US" altLang="zh-CN" dirty="0"/>
          </a:p>
          <a:p>
            <a:pPr lvl="1" algn="l" rtl="0"/>
            <a:r>
              <a:rPr lang="zh-CN" altLang="en-US" dirty="0">
                <a:solidFill>
                  <a:srgbClr val="C00000"/>
                </a:solidFill>
              </a:rPr>
              <a:t>The problem is</a:t>
            </a:r>
            <a:r>
              <a:rPr lang="zh-CN" altLang="en-US" dirty="0"/>
              <a:t>:</a:t>
            </a:r>
            <a:r>
              <a:rPr lang="en-US" altLang="zh-CN" dirty="0">
                <a:highlight>
                  <a:srgbClr val="FFFF00"/>
                </a:highlight>
              </a:rPr>
              <a:t>【</a:t>
            </a:r>
            <a:r>
              <a:rPr lang="zh-CN" altLang="en-US" dirty="0">
                <a:highlight>
                  <a:srgbClr val="FFFF00"/>
                </a:highlight>
              </a:rPr>
              <a:t>Matches this keyword</a:t>
            </a:r>
            <a:r>
              <a:rPr lang="en-US" altLang="zh-CN" dirty="0">
                <a:highlight>
                  <a:srgbClr val="FFFF00"/>
                </a:highlight>
              </a:rPr>
              <a:t>】</a:t>
            </a:r>
            <a:r>
              <a:rPr lang="zh-CN" altLang="en-US" dirty="0">
                <a:highlight>
                  <a:srgbClr val="FFFF00"/>
                </a:highlight>
              </a:rPr>
              <a:t>There are many websites</a:t>
            </a:r>
            <a:r>
              <a:rPr lang="zh-CN" altLang="en-US" dirty="0"/>
              <a:t>,</a:t>
            </a:r>
            <a:r>
              <a:rPr lang="zh-CN" altLang="en-US" dirty="0">
                <a:solidFill>
                  <a:srgbClr val="C00000"/>
                </a:solidFill>
              </a:rPr>
              <a:t>The competition is fierce.</a:t>
            </a:r>
            <a:r>
              <a:rPr lang="en-US" altLang="zh-CN" dirty="0">
                <a:solidFill>
                  <a:srgbClr val="C00000"/>
                </a:solidFill>
              </a:rPr>
              <a:t>【</a:t>
            </a:r>
            <a:r>
              <a:rPr lang="zh-CN" altLang="en-US" dirty="0">
                <a:solidFill>
                  <a:srgbClr val="C00000"/>
                </a:solidFill>
              </a:rPr>
              <a:t>Newbie Page</a:t>
            </a:r>
            <a:r>
              <a:rPr lang="en-US" altLang="zh-CN" dirty="0">
                <a:solidFill>
                  <a:srgbClr val="C00000"/>
                </a:solidFill>
              </a:rPr>
              <a:t>】</a:t>
            </a:r>
            <a:r>
              <a:rPr lang="zh-CN" altLang="en-US" dirty="0">
                <a:solidFill>
                  <a:srgbClr val="C00000"/>
                </a:solidFill>
              </a:rPr>
              <a:t>, can't be ranked in the front</a:t>
            </a:r>
            <a:r>
              <a:rPr lang="en-US" altLang="zh-CN" dirty="0">
                <a:solidFill>
                  <a:srgbClr val="C00000"/>
                </a:solidFill>
              </a:rPr>
              <a:t>2</a:t>
            </a:r>
            <a:r>
              <a:rPr lang="zh-CN" altLang="en-US" dirty="0">
                <a:solidFill>
                  <a:srgbClr val="C00000"/>
                </a:solidFill>
              </a:rPr>
              <a:t>Page</a:t>
            </a:r>
            <a:endParaRPr lang="en-US" altLang="zh-CN" dirty="0">
              <a:solidFill>
                <a:srgbClr val="C00000"/>
              </a:solidFill>
            </a:endParaRPr>
          </a:p>
          <a:p>
            <a:pPr lvl="1" algn="l" rtl="0"/>
            <a:endParaRPr lang="zh-TW" altLang="en-US" dirty="0"/>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p:txBody>
          <a:bodyPr>
            <a:normAutofit fontScale="90000"/>
          </a:bodyPr>
          <a:lstStyle/>
          <a:p>
            <a:pPr algn="l" rtl="0"/>
            <a:r>
              <a:rPr lang="zh-CN" altLang="en-US" sz="4800" dirty="0"/>
              <a:t>What kind of keywords should I set to make my</a:t>
            </a:r>
            <a:br>
              <a:rPr lang="en-US" altLang="zh-CN" sz="4800" dirty="0"/>
            </a:br>
            <a:r>
              <a:rPr lang="en-US" altLang="zh-CN" sz="4800" dirty="0"/>
              <a:t>【</a:t>
            </a:r>
            <a:r>
              <a:rPr lang="zh-CN" altLang="en-US" sz="4800" dirty="0"/>
              <a:t>Newbie Page</a:t>
            </a:r>
            <a:r>
              <a:rPr lang="en-US" altLang="zh-CN" sz="4800" dirty="0"/>
              <a:t>】</a:t>
            </a:r>
            <a:r>
              <a:rPr lang="zh-CN" altLang="en-US" sz="4800" dirty="0"/>
              <a:t>Traffic volume increased significantly?</a:t>
            </a:r>
            <a:endParaRPr lang="zh-TW" altLang="en-US" dirty="0"/>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5033912" y="4821174"/>
            <a:ext cx="4110087" cy="2036825"/>
          </a:xfrm>
          <a:prstGeom prst="rect">
            <a:avLst/>
          </a:prstGeom>
        </p:spPr>
      </p:pic>
    </p:spTree>
    <p:extLst>
      <p:ext uri="{BB962C8B-B14F-4D97-AF65-F5344CB8AC3E}">
        <p14:creationId xmlns:p14="http://schemas.microsoft.com/office/powerpoint/2010/main" val="2358609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263951" y="782425"/>
            <a:ext cx="8673025" cy="4647414"/>
          </a:xfrm>
        </p:spPr>
        <p:txBody>
          <a:bodyPr>
            <a:normAutofit fontScale="70000" lnSpcReduction="20000"/>
          </a:bodyPr>
          <a:lstStyle/>
          <a:p>
            <a:pPr algn="l" rtl="0"/>
            <a:r>
              <a:rPr lang="zh-CN" altLang="en-US" sz="4600" u="sng" dirty="0"/>
              <a:t>Strategy</a:t>
            </a:r>
            <a:r>
              <a:rPr lang="zh-CN" altLang="en-US" sz="4600" dirty="0"/>
              <a:t>:</a:t>
            </a:r>
            <a:endParaRPr lang="en-US" altLang="zh-CN" sz="4600" dirty="0"/>
          </a:p>
          <a:p>
            <a:pPr algn="l" rtl="0"/>
            <a:endParaRPr lang="en-US" altLang="zh-TW" sz="5400" dirty="0">
              <a:solidFill>
                <a:srgbClr val="7030A0"/>
              </a:solidFill>
            </a:endParaRPr>
          </a:p>
          <a:p>
            <a:pPr algn="l" rtl="0"/>
            <a:r>
              <a:rPr lang="en-US" altLang="zh-TW" sz="4600" dirty="0"/>
              <a:t>The strategy for a beginner website is to quickly </a:t>
            </a:r>
            <a:r>
              <a:rPr lang="en-US" altLang="zh-TW" sz="4600" dirty="0">
                <a:solidFill>
                  <a:srgbClr val="7030A0"/>
                </a:solidFill>
              </a:rPr>
              <a:t>boost your </a:t>
            </a:r>
            <a:r>
              <a:rPr lang="en-US" altLang="zh-TW" sz="4600" dirty="0"/>
              <a:t>**</a:t>
            </a:r>
            <a:r>
              <a:rPr lang="en-US" altLang="zh-TW" sz="4600" dirty="0">
                <a:solidFill>
                  <a:srgbClr val="7030A0"/>
                </a:solidFill>
                <a:highlight>
                  <a:srgbClr val="FFFF00"/>
                </a:highlight>
              </a:rPr>
              <a:t>credit rating</a:t>
            </a:r>
            <a:r>
              <a:rPr lang="en-US" altLang="zh-TW" sz="4600" dirty="0">
                <a:solidFill>
                  <a:srgbClr val="7030A0"/>
                </a:solidFill>
              </a:rPr>
              <a:t>** with Google in the short term</a:t>
            </a:r>
            <a:r>
              <a:rPr lang="en-US" altLang="zh-TW" sz="4600" dirty="0"/>
              <a:t>. </a:t>
            </a:r>
          </a:p>
          <a:p>
            <a:pPr algn="l" rtl="0"/>
            <a:endParaRPr lang="en-US" altLang="zh-TW" sz="4600" dirty="0"/>
          </a:p>
          <a:p>
            <a:pPr algn="l" rtl="0"/>
            <a:r>
              <a:rPr lang="en-US" altLang="zh-TW" sz="4600" dirty="0"/>
              <a:t>Only then will Google increase your website's score and improve its ranking.</a:t>
            </a:r>
          </a:p>
        </p:txBody>
      </p:sp>
    </p:spTree>
    <p:extLst>
      <p:ext uri="{BB962C8B-B14F-4D97-AF65-F5344CB8AC3E}">
        <p14:creationId xmlns:p14="http://schemas.microsoft.com/office/powerpoint/2010/main" val="383547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056672D-D58B-4F8D-9993-25BF8CEF4459}"/>
              </a:ext>
            </a:extLst>
          </p:cNvPr>
          <p:cNvSpPr>
            <a:spLocks noGrp="1"/>
          </p:cNvSpPr>
          <p:nvPr>
            <p:ph idx="1"/>
          </p:nvPr>
        </p:nvSpPr>
        <p:spPr/>
        <p:txBody>
          <a:bodyPr>
            <a:normAutofit fontScale="85000" lnSpcReduction="10000"/>
          </a:bodyPr>
          <a:lstStyle/>
          <a:p>
            <a:pPr algn="l" rtl="0"/>
            <a:r>
              <a:rPr lang="en-US" altLang="zh-TW" sz="5400" dirty="0"/>
              <a:t>1.</a:t>
            </a:r>
            <a:r>
              <a:rPr lang="en-US" altLang="zh-CN" sz="5400" dirty="0"/>
              <a:t>【</a:t>
            </a:r>
            <a:r>
              <a:rPr lang="zh-CN" altLang="en-US" sz="5400" dirty="0"/>
              <a:t>Strategy</a:t>
            </a:r>
            <a:r>
              <a:rPr lang="en-US" altLang="zh-CN" sz="5400" dirty="0"/>
              <a:t>】</a:t>
            </a:r>
            <a:r>
              <a:rPr lang="zh-CN" altLang="en-US" sz="5400" dirty="0"/>
              <a:t>:</a:t>
            </a:r>
            <a:endParaRPr lang="en-US" altLang="zh-CN" sz="5400" dirty="0"/>
          </a:p>
          <a:p>
            <a:pPr lvl="1" algn="l" rtl="0"/>
            <a:r>
              <a:rPr lang="zh-CN" altLang="en-US" sz="4000" dirty="0"/>
              <a:t>Try to make</a:t>
            </a:r>
            <a:r>
              <a:rPr lang="en-US" altLang="zh-CN" sz="4000" dirty="0"/>
              <a:t>user</a:t>
            </a:r>
            <a:r>
              <a:rPr lang="zh-CN" altLang="en-US" sz="4000" dirty="0"/>
              <a:t>Here</a:t>
            </a:r>
            <a:r>
              <a:rPr lang="en-US" altLang="zh-CN" sz="4000" dirty="0"/>
              <a:t>3</a:t>
            </a:r>
            <a:r>
              <a:rPr lang="zh-CN" altLang="en-US" sz="4000" dirty="0"/>
              <a:t>There is a chance within a month</a:t>
            </a:r>
            <a:r>
              <a:rPr lang="zh-CN" altLang="en-US" sz="4000" dirty="0">
                <a:solidFill>
                  <a:srgbClr val="7030A0"/>
                </a:solidFill>
              </a:rPr>
              <a:t>Click to your website</a:t>
            </a:r>
            <a:r>
              <a:rPr lang="zh-CN" altLang="en-US" sz="4000" dirty="0"/>
              <a:t>,</a:t>
            </a:r>
            <a:endParaRPr lang="en-US" altLang="zh-CN" sz="4000" dirty="0"/>
          </a:p>
          <a:p>
            <a:pPr lvl="1" algn="l" rtl="0"/>
            <a:r>
              <a:rPr lang="zh-CN" altLang="en-US" sz="4000" dirty="0"/>
              <a:t>And can stay</a:t>
            </a:r>
            <a:r>
              <a:rPr lang="en-US" altLang="zh-CN" sz="4000" dirty="0"/>
              <a:t>1</a:t>
            </a:r>
            <a:r>
              <a:rPr lang="zh-CN" altLang="en-US" sz="4000" dirty="0"/>
              <a:t>More than minutes</a:t>
            </a:r>
            <a:endParaRPr lang="en-US" altLang="zh-CN" sz="4000" dirty="0"/>
          </a:p>
          <a:p>
            <a:pPr lvl="1" algn="l" rtl="0"/>
            <a:r>
              <a:rPr lang="zh-CN" altLang="en-US" sz="4000" dirty="0"/>
              <a:t>Because:</a:t>
            </a:r>
            <a:r>
              <a:rPr lang="zh-CN" altLang="en-US" sz="4000" dirty="0">
                <a:solidFill>
                  <a:srgbClr val="C00000"/>
                </a:solidFill>
              </a:rPr>
              <a:t>As long as there is</a:t>
            </a:r>
            <a:r>
              <a:rPr lang="en-US" altLang="zh-CN" sz="4000" dirty="0">
                <a:solidFill>
                  <a:srgbClr val="C00000"/>
                </a:solidFill>
              </a:rPr>
              <a:t>user</a:t>
            </a:r>
            <a:r>
              <a:rPr lang="zh-CN" altLang="en-US" sz="4000" dirty="0">
                <a:solidFill>
                  <a:srgbClr val="C00000"/>
                </a:solidFill>
              </a:rPr>
              <a:t>Can browse your website continuously and stay there, your</a:t>
            </a:r>
            <a:r>
              <a:rPr lang="en-US" altLang="zh-CN" sz="4000" dirty="0">
                <a:solidFill>
                  <a:srgbClr val="C00000"/>
                </a:solidFill>
              </a:rPr>
              <a:t>【</a:t>
            </a:r>
            <a:r>
              <a:rPr lang="zh-CN" altLang="en-US" sz="4000" dirty="0">
                <a:solidFill>
                  <a:srgbClr val="C00000"/>
                </a:solidFill>
              </a:rPr>
              <a:t>Credit Rating</a:t>
            </a:r>
            <a:r>
              <a:rPr lang="en-US" altLang="zh-CN" sz="4000" dirty="0">
                <a:solidFill>
                  <a:srgbClr val="C00000"/>
                </a:solidFill>
              </a:rPr>
              <a:t>】</a:t>
            </a:r>
            <a:r>
              <a:rPr lang="zh-CN" altLang="en-US" sz="4000" dirty="0">
                <a:solidFill>
                  <a:srgbClr val="C00000"/>
                </a:solidFill>
              </a:rPr>
              <a:t>The score will gradually increase</a:t>
            </a:r>
            <a:endParaRPr lang="zh-TW" altLang="en-US" sz="4000" dirty="0">
              <a:solidFill>
                <a:srgbClr val="C00000"/>
              </a:solidFill>
            </a:endParaRPr>
          </a:p>
        </p:txBody>
      </p:sp>
      <p:sp>
        <p:nvSpPr>
          <p:cNvPr id="3" name="標題 2">
            <a:extLst>
              <a:ext uri="{FF2B5EF4-FFF2-40B4-BE49-F238E27FC236}">
                <a16:creationId xmlns:a16="http://schemas.microsoft.com/office/drawing/2014/main" id="{0948A575-91D2-4005-8F1C-8AB4214F4B5E}"/>
              </a:ext>
            </a:extLst>
          </p:cNvPr>
          <p:cNvSpPr>
            <a:spLocks noGrp="1"/>
          </p:cNvSpPr>
          <p:nvPr>
            <p:ph type="title"/>
          </p:nvPr>
        </p:nvSpPr>
        <p:spPr/>
        <p:txBody>
          <a:bodyPr>
            <a:noAutofit/>
          </a:bodyPr>
          <a:lstStyle/>
          <a:p>
            <a:pPr rtl="0"/>
            <a:r>
              <a:rPr lang="en-US" altLang="zh-CN" sz="3200" dirty="0"/>
              <a:t>How to quickly boost your **</a:t>
            </a:r>
            <a:r>
              <a:rPr lang="en-US" altLang="zh-CN" sz="3200" dirty="0">
                <a:solidFill>
                  <a:srgbClr val="7030A0"/>
                </a:solidFill>
                <a:highlight>
                  <a:srgbClr val="FFFF00"/>
                </a:highlight>
              </a:rPr>
              <a:t>credit rating</a:t>
            </a:r>
            <a:r>
              <a:rPr lang="en-US" altLang="zh-CN" sz="3200" dirty="0"/>
              <a:t>** with Google in the short term.</a:t>
            </a:r>
            <a:endParaRPr lang="zh-TW" altLang="en-US" sz="3200" dirty="0"/>
          </a:p>
        </p:txBody>
      </p:sp>
    </p:spTree>
    <p:extLst>
      <p:ext uri="{BB962C8B-B14F-4D97-AF65-F5344CB8AC3E}">
        <p14:creationId xmlns:p14="http://schemas.microsoft.com/office/powerpoint/2010/main" val="1980777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263951" y="782425"/>
            <a:ext cx="8673025" cy="5279010"/>
          </a:xfrm>
        </p:spPr>
        <p:txBody>
          <a:bodyPr>
            <a:normAutofit/>
          </a:bodyPr>
          <a:lstStyle/>
          <a:p>
            <a:pPr algn="l" rtl="0"/>
            <a:r>
              <a:rPr lang="zh-CN" altLang="en-US" sz="4600" u="sng" dirty="0"/>
              <a:t>Strategy</a:t>
            </a:r>
            <a:r>
              <a:rPr lang="zh-CN" altLang="en-US" sz="4600" dirty="0"/>
              <a:t>:</a:t>
            </a:r>
            <a:endParaRPr lang="en-US" altLang="zh-CN" sz="4600" dirty="0"/>
          </a:p>
          <a:p>
            <a:pPr algn="l" rtl="0"/>
            <a:endParaRPr lang="en-US" altLang="zh-TW" sz="4600" dirty="0"/>
          </a:p>
          <a:p>
            <a:pPr algn="l" rtl="0"/>
            <a:r>
              <a:rPr lang="en-US" altLang="zh-TW" sz="4600" dirty="0"/>
              <a:t>The strategy for a **beginner website** is to start by focusing on **</a:t>
            </a:r>
            <a:r>
              <a:rPr lang="en-US" altLang="zh-TW" sz="4600" dirty="0">
                <a:solidFill>
                  <a:srgbClr val="7030A0"/>
                </a:solidFill>
                <a:highlight>
                  <a:srgbClr val="FFFF00"/>
                </a:highlight>
              </a:rPr>
              <a:t>long-tail keywords</a:t>
            </a:r>
            <a:r>
              <a:rPr lang="en-US" altLang="zh-TW" sz="4600" dirty="0"/>
              <a:t>**.</a:t>
            </a:r>
          </a:p>
        </p:txBody>
      </p:sp>
    </p:spTree>
    <p:extLst>
      <p:ext uri="{BB962C8B-B14F-4D97-AF65-F5344CB8AC3E}">
        <p14:creationId xmlns:p14="http://schemas.microsoft.com/office/powerpoint/2010/main" val="2818621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p:txBody>
          <a:bodyPr>
            <a:noAutofit/>
          </a:bodyPr>
          <a:lstStyle/>
          <a:p>
            <a:pPr rtl="0"/>
            <a:r>
              <a:rPr lang="en-US" altLang="zh-CN" sz="3200" dirty="0"/>
              <a:t>The strategy for a **beginner website** is:</a:t>
            </a:r>
            <a:br>
              <a:rPr lang="en-US" altLang="zh-CN" sz="3200" dirty="0"/>
            </a:br>
            <a:r>
              <a:rPr lang="en-US" altLang="zh-CN" sz="3200" dirty="0"/>
              <a:t>Step 1: </a:t>
            </a:r>
            <a:r>
              <a:rPr lang="en-US" altLang="zh-CN" sz="3200" dirty="0">
                <a:solidFill>
                  <a:srgbClr val="7030A0"/>
                </a:solidFill>
              </a:rPr>
              <a:t>Start with **long-tail keywords**.</a:t>
            </a:r>
            <a:endParaRPr lang="en-US" altLang="zh-TW" sz="4400" dirty="0">
              <a:solidFill>
                <a:srgbClr val="7030A0"/>
              </a:solidFill>
            </a:endParaRPr>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115410" y="1600200"/>
            <a:ext cx="9144000" cy="4531468"/>
          </a:xfrm>
          <a:prstGeom prst="rect">
            <a:avLst/>
          </a:prstGeom>
        </p:spPr>
      </p:pic>
    </p:spTree>
    <p:extLst>
      <p:ext uri="{BB962C8B-B14F-4D97-AF65-F5344CB8AC3E}">
        <p14:creationId xmlns:p14="http://schemas.microsoft.com/office/powerpoint/2010/main" val="1006373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p:txBody>
          <a:bodyPr>
            <a:normAutofit fontScale="92500" lnSpcReduction="20000"/>
          </a:bodyPr>
          <a:lstStyle/>
          <a:p>
            <a:pPr algn="l" rtl="0"/>
            <a:r>
              <a:rPr lang="zh-CN" altLang="en-US" dirty="0"/>
              <a:t>reason:</a:t>
            </a:r>
            <a:endParaRPr lang="en-US" altLang="zh-CN" dirty="0"/>
          </a:p>
          <a:p>
            <a:pPr lvl="1" algn="l" rtl="0"/>
            <a:r>
              <a:rPr lang="en-US" altLang="zh-CN" sz="3200" dirty="0"/>
              <a:t>1.</a:t>
            </a:r>
            <a:r>
              <a:rPr lang="zh-CN" altLang="en-US" sz="3200" dirty="0">
                <a:solidFill>
                  <a:srgbClr val="C00000"/>
                </a:solidFill>
              </a:rPr>
              <a:t>There are relatively few websites that match long-tail keywords.</a:t>
            </a:r>
            <a:r>
              <a:rPr lang="zh-CN" altLang="en-US" sz="3200" dirty="0">
                <a:solidFill>
                  <a:srgbClr val="C00000"/>
                </a:solidFill>
                <a:highlight>
                  <a:srgbClr val="FFFF00"/>
                </a:highlight>
              </a:rPr>
              <a:t>Less competition</a:t>
            </a:r>
            <a:endParaRPr lang="en-US" altLang="zh-CN" sz="3200" dirty="0">
              <a:solidFill>
                <a:srgbClr val="C00000"/>
              </a:solidFill>
              <a:highlight>
                <a:srgbClr val="FFFF00"/>
              </a:highlight>
            </a:endParaRPr>
          </a:p>
          <a:p>
            <a:pPr lvl="1" algn="l" rtl="0"/>
            <a:r>
              <a:rPr lang="en-US" altLang="zh-CN" sz="3200" dirty="0"/>
              <a:t>2.user</a:t>
            </a:r>
            <a:r>
              <a:rPr lang="zh-CN" altLang="en-US" sz="3200" dirty="0"/>
              <a:t>Search</a:t>
            </a:r>
            <a:r>
              <a:rPr lang="en-US" altLang="zh-CN" sz="3200" dirty="0"/>
              <a:t>【</a:t>
            </a:r>
            <a:r>
              <a:rPr lang="zh-CN" altLang="en-US" sz="3200" dirty="0">
                <a:highlight>
                  <a:srgbClr val="FFFF00"/>
                </a:highlight>
              </a:rPr>
              <a:t>Car detailing Taichung recommended prices</a:t>
            </a:r>
            <a:r>
              <a:rPr lang="en-US" altLang="zh-CN" sz="3200" dirty="0"/>
              <a:t>】</a:t>
            </a:r>
          </a:p>
          <a:p>
            <a:pPr lvl="1" algn="l" rtl="0"/>
            <a:r>
              <a:rPr lang="en-US" altLang="zh-CN" sz="3200" dirty="0"/>
              <a:t>2.</a:t>
            </a:r>
            <a:r>
              <a:rPr lang="zh-CN" altLang="en-US" sz="3200" dirty="0"/>
              <a:t>your</a:t>
            </a:r>
            <a:r>
              <a:rPr lang="en-US" altLang="zh-CN" sz="3200" dirty="0"/>
              <a:t>【</a:t>
            </a:r>
            <a:r>
              <a:rPr lang="zh-CN" altLang="en-US" sz="3200" dirty="0"/>
              <a:t>Newbie Page</a:t>
            </a:r>
            <a:r>
              <a:rPr lang="en-US" altLang="zh-CN" sz="3200" dirty="0"/>
              <a:t>】</a:t>
            </a:r>
            <a:r>
              <a:rPr lang="zh-CN" altLang="en-US" sz="3200" dirty="0"/>
              <a:t>Will appear</a:t>
            </a:r>
            <a:r>
              <a:rPr lang="zh-CN" altLang="en-US" sz="3200" dirty="0">
                <a:solidFill>
                  <a:srgbClr val="7030A0"/>
                </a:solidFill>
              </a:rPr>
              <a:t>After the search</a:t>
            </a:r>
            <a:r>
              <a:rPr lang="en-US" altLang="zh-CN" sz="3200" dirty="0">
                <a:solidFill>
                  <a:srgbClr val="7030A0"/>
                </a:solidFill>
              </a:rPr>
              <a:t>1</a:t>
            </a:r>
            <a:r>
              <a:rPr lang="zh-CN" altLang="en-US" sz="3200" dirty="0">
                <a:solidFill>
                  <a:srgbClr val="7030A0"/>
                </a:solidFill>
              </a:rPr>
              <a:t>Page</a:t>
            </a:r>
            <a:r>
              <a:rPr lang="zh-CN" altLang="en-US" sz="3200" dirty="0"/>
              <a:t>,</a:t>
            </a:r>
            <a:endParaRPr lang="en-US" altLang="zh-CN" sz="3200" dirty="0"/>
          </a:p>
          <a:p>
            <a:pPr lvl="1" algn="l" rtl="0"/>
            <a:r>
              <a:rPr lang="en-US" altLang="zh-CN" sz="3200" dirty="0"/>
              <a:t>3.</a:t>
            </a:r>
            <a:r>
              <a:rPr lang="en-US" altLang="zh-CN" sz="3200" dirty="0">
                <a:solidFill>
                  <a:srgbClr val="C00000"/>
                </a:solidFill>
              </a:rPr>
              <a:t>user</a:t>
            </a:r>
            <a:r>
              <a:rPr lang="zh-CN" altLang="en-US" sz="3200" dirty="0">
                <a:solidFill>
                  <a:srgbClr val="C00000"/>
                </a:solidFill>
              </a:rPr>
              <a:t>It's easy to hit your website</a:t>
            </a:r>
            <a:endParaRPr lang="en-US" altLang="zh-CN" sz="3200" dirty="0">
              <a:solidFill>
                <a:srgbClr val="C00000"/>
              </a:solidFill>
            </a:endParaRPr>
          </a:p>
          <a:p>
            <a:pPr lvl="1" algn="l" rtl="0"/>
            <a:r>
              <a:rPr lang="en-US" altLang="zh-CN" sz="3200" dirty="0">
                <a:solidFill>
                  <a:srgbClr val="C00000"/>
                </a:solidFill>
              </a:rPr>
              <a:t>4.</a:t>
            </a:r>
            <a:r>
              <a:rPr lang="zh-CN" altLang="en-US" sz="3200" dirty="0">
                <a:solidFill>
                  <a:srgbClr val="C00000"/>
                </a:solidFill>
              </a:rPr>
              <a:t>advantage:</a:t>
            </a:r>
            <a:r>
              <a:rPr lang="en-US" altLang="zh-CN" sz="3200" dirty="0">
                <a:solidFill>
                  <a:srgbClr val="C00000"/>
                </a:solidFill>
              </a:rPr>
              <a:t>【</a:t>
            </a:r>
            <a:r>
              <a:rPr lang="zh-CN" altLang="en-US" sz="3200" dirty="0">
                <a:solidFill>
                  <a:srgbClr val="C00000"/>
                </a:solidFill>
                <a:highlight>
                  <a:srgbClr val="FFFF00"/>
                </a:highlight>
              </a:rPr>
              <a:t>Long tail keywords</a:t>
            </a:r>
            <a:r>
              <a:rPr lang="en-US" altLang="zh-CN" sz="3200" dirty="0">
                <a:solidFill>
                  <a:srgbClr val="C00000"/>
                </a:solidFill>
              </a:rPr>
              <a:t>】</a:t>
            </a:r>
            <a:r>
              <a:rPr lang="zh-CN" altLang="en-US" sz="3200" dirty="0">
                <a:solidFill>
                  <a:srgbClr val="C00000"/>
                </a:solidFill>
              </a:rPr>
              <a:t>Incoming traffic,</a:t>
            </a:r>
            <a:r>
              <a:rPr lang="zh-CN" altLang="en-US" sz="3200" dirty="0">
                <a:solidFill>
                  <a:srgbClr val="C00000"/>
                </a:solidFill>
                <a:highlight>
                  <a:srgbClr val="FFFF00"/>
                </a:highlight>
              </a:rPr>
              <a:t>Traffic with purchasing intention</a:t>
            </a:r>
            <a:endParaRPr lang="zh-TW" altLang="en-US" sz="3200" dirty="0">
              <a:solidFill>
                <a:srgbClr val="C00000"/>
              </a:solidFill>
              <a:highlight>
                <a:srgbClr val="FFFF00"/>
              </a:highlight>
            </a:endParaRPr>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p:txBody>
          <a:bodyPr>
            <a:noAutofit/>
          </a:bodyPr>
          <a:lstStyle/>
          <a:p>
            <a:pPr algn="l" rtl="0"/>
            <a:r>
              <a:rPr lang="en-US" altLang="zh-CN" sz="3200" dirty="0"/>
              <a:t>The strategy for a **beginner website** is:</a:t>
            </a:r>
            <a:br>
              <a:rPr lang="en-US" altLang="zh-CN" sz="3200" dirty="0"/>
            </a:br>
            <a:r>
              <a:rPr lang="en-US" altLang="zh-CN" sz="3200" dirty="0"/>
              <a:t>Step 1: </a:t>
            </a:r>
            <a:r>
              <a:rPr lang="en-US" altLang="zh-CN" sz="3200" dirty="0">
                <a:solidFill>
                  <a:srgbClr val="7030A0"/>
                </a:solidFill>
              </a:rPr>
              <a:t>Start with **long-tail keywords**.</a:t>
            </a:r>
            <a:endParaRPr lang="en-US" altLang="zh-TW" sz="4400" dirty="0">
              <a:solidFill>
                <a:srgbClr val="7030A0"/>
              </a:solidFill>
            </a:endParaRPr>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5731497" y="5190319"/>
            <a:ext cx="3089703" cy="1531156"/>
          </a:xfrm>
          <a:prstGeom prst="rect">
            <a:avLst/>
          </a:prstGeom>
        </p:spPr>
      </p:pic>
    </p:spTree>
    <p:extLst>
      <p:ext uri="{BB962C8B-B14F-4D97-AF65-F5344CB8AC3E}">
        <p14:creationId xmlns:p14="http://schemas.microsoft.com/office/powerpoint/2010/main" val="68563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p:txBody>
          <a:bodyPr/>
          <a:lstStyle/>
          <a:p>
            <a:pPr algn="l" rtl="0"/>
            <a:r>
              <a:rPr lang="zh-CN" altLang="en-US" dirty="0"/>
              <a:t>reason:</a:t>
            </a:r>
            <a:endParaRPr lang="en-US" altLang="zh-CN" dirty="0"/>
          </a:p>
          <a:p>
            <a:pPr lvl="1" algn="l" rtl="0"/>
            <a:r>
              <a:rPr lang="en-US" altLang="zh-CN" sz="3200" dirty="0"/>
              <a:t>1.</a:t>
            </a:r>
            <a:r>
              <a:rPr lang="zh-CN" altLang="en-US" sz="3200" dirty="0">
                <a:solidFill>
                  <a:srgbClr val="7030A0"/>
                </a:solidFill>
              </a:rPr>
              <a:t>Once your website is frequently visited,</a:t>
            </a:r>
            <a:r>
              <a:rPr lang="en-US" altLang="zh-CN" sz="3200" dirty="0">
                <a:solidFill>
                  <a:srgbClr val="7030A0"/>
                </a:solidFill>
              </a:rPr>
              <a:t>【</a:t>
            </a:r>
            <a:r>
              <a:rPr lang="zh-CN" altLang="en-US" sz="3200" dirty="0">
                <a:solidFill>
                  <a:srgbClr val="7030A0"/>
                </a:solidFill>
              </a:rPr>
              <a:t>Credit Rating</a:t>
            </a:r>
            <a:r>
              <a:rPr lang="en-US" altLang="zh-CN" sz="3200" dirty="0">
                <a:solidFill>
                  <a:srgbClr val="7030A0"/>
                </a:solidFill>
              </a:rPr>
              <a:t>】</a:t>
            </a:r>
            <a:r>
              <a:rPr lang="zh-CN" altLang="en-US" sz="3200" dirty="0">
                <a:solidFill>
                  <a:srgbClr val="7030A0"/>
                </a:solidFill>
              </a:rPr>
              <a:t>will improve</a:t>
            </a:r>
            <a:endParaRPr lang="en-US" altLang="zh-CN" sz="3200" dirty="0">
              <a:solidFill>
                <a:srgbClr val="7030A0"/>
              </a:solidFill>
              <a:highlight>
                <a:srgbClr val="FFFF00"/>
              </a:highlight>
            </a:endParaRPr>
          </a:p>
          <a:p>
            <a:pPr lvl="1" algn="l" rtl="0"/>
            <a:r>
              <a:rPr lang="en-US" altLang="zh-CN" sz="3200" dirty="0"/>
              <a:t>2.</a:t>
            </a:r>
            <a:r>
              <a:rPr lang="zh-CN" altLang="en-US" sz="3200" dirty="0"/>
              <a:t>At this time</a:t>
            </a:r>
            <a:r>
              <a:rPr lang="en-US" altLang="zh-CN" sz="3200" dirty="0"/>
              <a:t>user</a:t>
            </a:r>
            <a:r>
              <a:rPr lang="zh-CN" altLang="en-US" sz="3200" dirty="0"/>
              <a:t>Search</a:t>
            </a:r>
            <a:r>
              <a:rPr lang="en-US" altLang="zh-CN" sz="3200" dirty="0"/>
              <a:t>【</a:t>
            </a:r>
            <a:r>
              <a:rPr lang="zh-CN" altLang="en-US" sz="3200" dirty="0">
                <a:highlight>
                  <a:srgbClr val="FFFF00"/>
                </a:highlight>
              </a:rPr>
              <a:t>Car beauty recommendations</a:t>
            </a:r>
            <a:r>
              <a:rPr lang="en-US" altLang="zh-CN" sz="3200" dirty="0"/>
              <a:t>】</a:t>
            </a:r>
            <a:r>
              <a:rPr lang="zh-CN" altLang="en-US" sz="3200" dirty="0"/>
              <a:t>,</a:t>
            </a:r>
            <a:r>
              <a:rPr lang="zh-CN" altLang="en-US" sz="3200" dirty="0">
                <a:solidFill>
                  <a:srgbClr val="7030A0"/>
                </a:solidFill>
              </a:rPr>
              <a:t>Your website will appear in the first</a:t>
            </a:r>
            <a:r>
              <a:rPr lang="en-US" altLang="zh-CN" sz="3200" dirty="0">
                <a:solidFill>
                  <a:srgbClr val="7030A0"/>
                </a:solidFill>
              </a:rPr>
              <a:t>1,2</a:t>
            </a:r>
            <a:r>
              <a:rPr lang="zh-CN" altLang="en-US" sz="3200" dirty="0">
                <a:solidFill>
                  <a:srgbClr val="7030A0"/>
                </a:solidFill>
              </a:rPr>
              <a:t>Page</a:t>
            </a:r>
            <a:r>
              <a:rPr lang="zh-CN" altLang="en-US" sz="3200" dirty="0"/>
              <a:t>,</a:t>
            </a:r>
            <a:endParaRPr lang="en-US" altLang="zh-CN" sz="3200" dirty="0"/>
          </a:p>
          <a:p>
            <a:pPr lvl="1" algn="l" rtl="0"/>
            <a:r>
              <a:rPr lang="en-US" altLang="zh-CN" sz="3200" dirty="0"/>
              <a:t>3.</a:t>
            </a:r>
            <a:r>
              <a:rPr lang="en-US" altLang="zh-CN" sz="3200" dirty="0">
                <a:solidFill>
                  <a:srgbClr val="C00000"/>
                </a:solidFill>
              </a:rPr>
              <a:t>user</a:t>
            </a:r>
            <a:r>
              <a:rPr lang="zh-CN" altLang="en-US" sz="3200" dirty="0">
                <a:solidFill>
                  <a:srgbClr val="C00000"/>
                </a:solidFill>
              </a:rPr>
              <a:t>It's easy to hit your website</a:t>
            </a:r>
            <a:endParaRPr lang="zh-TW" altLang="en-US" sz="3200" dirty="0">
              <a:solidFill>
                <a:srgbClr val="C00000"/>
              </a:solidFill>
            </a:endParaRPr>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a:xfrm>
            <a:off x="0" y="152400"/>
            <a:ext cx="9028590" cy="1265238"/>
          </a:xfrm>
        </p:spPr>
        <p:txBody>
          <a:bodyPr>
            <a:noAutofit/>
          </a:bodyPr>
          <a:lstStyle/>
          <a:p>
            <a:pPr algn="l" rtl="0"/>
            <a:r>
              <a:rPr lang="en-US" altLang="zh-CN" sz="3200" dirty="0"/>
              <a:t>The strategy for a **beginner website** is:</a:t>
            </a:r>
            <a:br>
              <a:rPr lang="en-US" altLang="zh-CN" sz="3200" dirty="0"/>
            </a:br>
            <a:r>
              <a:rPr lang="en-US" altLang="zh-CN" sz="2800" dirty="0"/>
              <a:t>Step 3: In the long term, focus on **core keywords**.</a:t>
            </a:r>
            <a:endParaRPr lang="en-US" altLang="zh-TW" sz="3200" dirty="0">
              <a:solidFill>
                <a:srgbClr val="7030A0"/>
              </a:solidFill>
            </a:endParaRPr>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5250730" y="4952067"/>
            <a:ext cx="3570470" cy="1769408"/>
          </a:xfrm>
          <a:prstGeom prst="rect">
            <a:avLst/>
          </a:prstGeom>
        </p:spPr>
      </p:pic>
    </p:spTree>
    <p:extLst>
      <p:ext uri="{BB962C8B-B14F-4D97-AF65-F5344CB8AC3E}">
        <p14:creationId xmlns:p14="http://schemas.microsoft.com/office/powerpoint/2010/main" val="193329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447379A-8A8B-4F19-94C8-8EA46C455F1B}"/>
              </a:ext>
            </a:extLst>
          </p:cNvPr>
          <p:cNvSpPr>
            <a:spLocks noGrp="1"/>
          </p:cNvSpPr>
          <p:nvPr>
            <p:ph idx="1"/>
          </p:nvPr>
        </p:nvSpPr>
        <p:spPr/>
        <p:txBody>
          <a:bodyPr>
            <a:normAutofit fontScale="92500"/>
          </a:bodyPr>
          <a:lstStyle/>
          <a:p>
            <a:pPr algn="l" rtl="0"/>
            <a:r>
              <a:rPr lang="en-US" altLang="zh-TW" dirty="0"/>
              <a:t>【</a:t>
            </a:r>
            <a:r>
              <a:rPr lang="zh-TW" altLang="en-US" dirty="0"/>
              <a:t>Organic traffic</a:t>
            </a:r>
            <a:r>
              <a:rPr lang="en-US" altLang="zh-TW" dirty="0"/>
              <a:t>】Organic Traffic</a:t>
            </a:r>
          </a:p>
          <a:p>
            <a:pPr lvl="1" algn="l" rtl="0"/>
            <a:r>
              <a:rPr lang="zh-TW" altLang="en-US" dirty="0"/>
              <a:t>means through</a:t>
            </a:r>
            <a:r>
              <a:rPr lang="zh-TW" altLang="en-US" dirty="0">
                <a:solidFill>
                  <a:srgbClr val="C00000"/>
                </a:solidFill>
                <a:highlight>
                  <a:srgbClr val="FFFF00"/>
                </a:highlight>
              </a:rPr>
              <a:t>Non-paying</a:t>
            </a:r>
            <a:r>
              <a:rPr lang="zh-TW" altLang="en-US" dirty="0"/>
              <a:t>way, naturally from</a:t>
            </a:r>
            <a:r>
              <a:rPr lang="zh-TW" altLang="en-US" dirty="0">
                <a:solidFill>
                  <a:srgbClr val="C00000"/>
                </a:solidFill>
                <a:highlight>
                  <a:srgbClr val="FFFF00"/>
                </a:highlight>
              </a:rPr>
              <a:t>Search engine traffic to the website</a:t>
            </a:r>
            <a:r>
              <a:rPr lang="zh-TW" altLang="en-US" dirty="0"/>
              <a:t>.</a:t>
            </a:r>
            <a:endParaRPr lang="en-US" altLang="zh-TW" dirty="0"/>
          </a:p>
          <a:p>
            <a:pPr lvl="1" algn="l" rtl="0"/>
            <a:r>
              <a:rPr lang="zh-TW" altLang="en-US" dirty="0"/>
              <a:t>These visitors are</a:t>
            </a:r>
            <a:r>
              <a:rPr lang="zh-TW" altLang="en-US" dirty="0">
                <a:solidFill>
                  <a:srgbClr val="C00000"/>
                </a:solidFill>
              </a:rPr>
              <a:t>pass through</a:t>
            </a:r>
            <a:r>
              <a:rPr lang="zh-TW" altLang="en-US" dirty="0">
                <a:solidFill>
                  <a:srgbClr val="C00000"/>
                </a:solidFill>
                <a:highlight>
                  <a:srgbClr val="FFFF00"/>
                </a:highlight>
              </a:rPr>
              <a:t>Search Engine</a:t>
            </a:r>
            <a:r>
              <a:rPr lang="zh-TW" altLang="en-US" dirty="0">
                <a:solidFill>
                  <a:srgbClr val="C00000"/>
                </a:solidFill>
              </a:rPr>
              <a:t>(like</a:t>
            </a:r>
            <a:r>
              <a:rPr lang="en-US" altLang="zh-TW" dirty="0">
                <a:solidFill>
                  <a:srgbClr val="C00000"/>
                </a:solidFill>
              </a:rPr>
              <a:t>Google</a:t>
            </a:r>
            <a:r>
              <a:rPr lang="zh-TW" altLang="en-US" dirty="0">
                <a:solidFill>
                  <a:srgbClr val="C00000"/>
                </a:solidFill>
              </a:rPr>
              <a:t>,</a:t>
            </a:r>
            <a:r>
              <a:rPr lang="en-US" altLang="zh-TW" dirty="0">
                <a:solidFill>
                  <a:srgbClr val="C00000"/>
                </a:solidFill>
              </a:rPr>
              <a:t>Bing</a:t>
            </a:r>
            <a:r>
              <a:rPr lang="zh-TW" altLang="en-US" dirty="0">
                <a:solidFill>
                  <a:srgbClr val="C00000"/>
                </a:solidFill>
              </a:rPr>
              <a:t>etc.) and then click on the website link in the search results to enter the</a:t>
            </a:r>
            <a:r>
              <a:rPr lang="zh-TW" altLang="en-US" dirty="0"/>
              <a:t>.</a:t>
            </a:r>
            <a:endParaRPr lang="en-US" altLang="zh-TW" dirty="0"/>
          </a:p>
          <a:p>
            <a:pPr lvl="1" algn="l" rtl="0"/>
            <a:r>
              <a:rPr lang="zh-TW" altLang="en-US" dirty="0"/>
              <a:t>Organic traffic does not include paid advertising or any form of promotional traffic.</a:t>
            </a:r>
            <a:endParaRPr lang="en-US" altLang="zh-TW" dirty="0"/>
          </a:p>
          <a:p>
            <a:pPr lvl="1" algn="l" rtl="0"/>
            <a:r>
              <a:rPr lang="zh-TW" altLang="en-US" dirty="0"/>
              <a:t>Instead, it depends on the quality of the website's content and search engine optimization (</a:t>
            </a:r>
            <a:r>
              <a:rPr lang="en-US" altLang="zh-TW" dirty="0"/>
              <a:t>SEO</a:t>
            </a:r>
            <a:r>
              <a:rPr lang="zh-TW" altLang="en-US" dirty="0"/>
              <a:t>) to attract visitors.</a:t>
            </a:r>
          </a:p>
        </p:txBody>
      </p:sp>
      <p:sp>
        <p:nvSpPr>
          <p:cNvPr id="3" name="標題 2">
            <a:extLst>
              <a:ext uri="{FF2B5EF4-FFF2-40B4-BE49-F238E27FC236}">
                <a16:creationId xmlns:a16="http://schemas.microsoft.com/office/drawing/2014/main" id="{FFF0183C-E037-47C0-8F88-6E28B4FD93EA}"/>
              </a:ext>
            </a:extLst>
          </p:cNvPr>
          <p:cNvSpPr>
            <a:spLocks noGrp="1"/>
          </p:cNvSpPr>
          <p:nvPr>
            <p:ph type="title"/>
          </p:nvPr>
        </p:nvSpPr>
        <p:spPr/>
        <p:txBody>
          <a:bodyPr>
            <a:noAutofit/>
          </a:bodyPr>
          <a:lstStyle/>
          <a:p>
            <a:pPr rtl="0"/>
            <a:r>
              <a:rPr lang="en-US" altLang="zh-CN" sz="2800" dirty="0"/>
              <a:t>The horizontal axis represents ranking position, and the vertical axis represents traffic.  </a:t>
            </a:r>
            <a:br>
              <a:rPr lang="en-US" altLang="zh-CN" sz="2800" dirty="0"/>
            </a:br>
            <a:r>
              <a:rPr lang="en-US" altLang="zh-CN" sz="2800" dirty="0"/>
              <a:t>The higher the ranking, the greater the traffic.</a:t>
            </a:r>
            <a:endParaRPr lang="zh-TW" altLang="en-US" sz="2800" dirty="0"/>
          </a:p>
        </p:txBody>
      </p:sp>
      <p:pic>
        <p:nvPicPr>
          <p:cNvPr id="4" name="Picture 2" descr="https://acupun.site/lecture/cmedia/example/chp6/p03.jpg">
            <a:extLst>
              <a:ext uri="{FF2B5EF4-FFF2-40B4-BE49-F238E27FC236}">
                <a16:creationId xmlns:a16="http://schemas.microsoft.com/office/drawing/2014/main" id="{DEF0417E-91D4-430C-8F6F-EEB85E2D2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9144000" cy="544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28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51393A-F3CF-4F43-B652-666AFF4F86F3}"/>
              </a:ext>
            </a:extLst>
          </p:cNvPr>
          <p:cNvSpPr>
            <a:spLocks noGrp="1"/>
          </p:cNvSpPr>
          <p:nvPr>
            <p:ph idx="1"/>
          </p:nvPr>
        </p:nvSpPr>
        <p:spPr/>
        <p:txBody>
          <a:bodyPr/>
          <a:lstStyle/>
          <a:p>
            <a:pPr algn="l" rtl="0"/>
            <a:r>
              <a:rPr lang="zh-CN" altLang="en-US" dirty="0"/>
              <a:t>reason:</a:t>
            </a:r>
            <a:endParaRPr lang="en-US" altLang="zh-CN" dirty="0"/>
          </a:p>
          <a:p>
            <a:pPr lvl="1" algn="l" rtl="0"/>
            <a:r>
              <a:rPr lang="en-US" altLang="zh-CN" sz="3200" dirty="0"/>
              <a:t>1.</a:t>
            </a:r>
            <a:r>
              <a:rPr lang="zh-CN" altLang="en-US" sz="3200" dirty="0">
                <a:solidFill>
                  <a:srgbClr val="7030A0"/>
                </a:solidFill>
              </a:rPr>
              <a:t>Long-term operation, the website is constantly clicked, your</a:t>
            </a:r>
            <a:r>
              <a:rPr lang="en-US" altLang="zh-CN" sz="3200" dirty="0">
                <a:solidFill>
                  <a:srgbClr val="7030A0"/>
                </a:solidFill>
              </a:rPr>
              <a:t>【</a:t>
            </a:r>
            <a:r>
              <a:rPr lang="zh-CN" altLang="en-US" sz="3200" dirty="0">
                <a:solidFill>
                  <a:srgbClr val="7030A0"/>
                </a:solidFill>
              </a:rPr>
              <a:t>Credit Rating</a:t>
            </a:r>
            <a:r>
              <a:rPr lang="en-US" altLang="zh-CN" sz="3200" dirty="0">
                <a:solidFill>
                  <a:srgbClr val="7030A0"/>
                </a:solidFill>
              </a:rPr>
              <a:t>】</a:t>
            </a:r>
            <a:r>
              <a:rPr lang="zh-CN" altLang="en-US" sz="3200" dirty="0">
                <a:solidFill>
                  <a:srgbClr val="7030A0"/>
                </a:solidFill>
              </a:rPr>
              <a:t>Gradually improve</a:t>
            </a:r>
            <a:endParaRPr lang="en-US" altLang="zh-CN" sz="3200" dirty="0">
              <a:solidFill>
                <a:srgbClr val="7030A0"/>
              </a:solidFill>
              <a:highlight>
                <a:srgbClr val="FFFF00"/>
              </a:highlight>
            </a:endParaRPr>
          </a:p>
          <a:p>
            <a:pPr lvl="1" algn="l" rtl="0"/>
            <a:r>
              <a:rPr lang="en-US" altLang="zh-CN" sz="3200" dirty="0"/>
              <a:t>2.</a:t>
            </a:r>
            <a:r>
              <a:rPr lang="zh-CN" altLang="en-US" sz="3200" dirty="0"/>
              <a:t>At this time</a:t>
            </a:r>
            <a:r>
              <a:rPr lang="en-US" altLang="zh-CN" sz="3200" dirty="0"/>
              <a:t>user</a:t>
            </a:r>
            <a:r>
              <a:rPr lang="zh-CN" altLang="en-US" sz="3200" dirty="0"/>
              <a:t>Search</a:t>
            </a:r>
            <a:r>
              <a:rPr lang="en-US" altLang="zh-CN" sz="3200" dirty="0"/>
              <a:t>【</a:t>
            </a:r>
            <a:r>
              <a:rPr lang="zh-CN" altLang="en-US" sz="3200" dirty="0">
                <a:highlight>
                  <a:srgbClr val="FFFF00"/>
                </a:highlight>
              </a:rPr>
              <a:t>Car detailing</a:t>
            </a:r>
            <a:r>
              <a:rPr lang="en-US" altLang="zh-CN" sz="3200" dirty="0"/>
              <a:t>】</a:t>
            </a:r>
            <a:r>
              <a:rPr lang="zh-CN" altLang="en-US" sz="3200" dirty="0"/>
              <a:t>,</a:t>
            </a:r>
            <a:r>
              <a:rPr lang="zh-CN" altLang="en-US" sz="3200" dirty="0">
                <a:solidFill>
                  <a:srgbClr val="7030A0"/>
                </a:solidFill>
              </a:rPr>
              <a:t>Your website will appear in the first</a:t>
            </a:r>
            <a:r>
              <a:rPr lang="en-US" altLang="zh-CN" sz="3200" dirty="0">
                <a:solidFill>
                  <a:srgbClr val="7030A0"/>
                </a:solidFill>
              </a:rPr>
              <a:t>1,2</a:t>
            </a:r>
            <a:r>
              <a:rPr lang="zh-CN" altLang="en-US" sz="3200" dirty="0">
                <a:solidFill>
                  <a:srgbClr val="7030A0"/>
                </a:solidFill>
              </a:rPr>
              <a:t>Page</a:t>
            </a:r>
            <a:r>
              <a:rPr lang="zh-CN" altLang="en-US" sz="3200" dirty="0"/>
              <a:t>,</a:t>
            </a:r>
            <a:endParaRPr lang="en-US" altLang="zh-CN" sz="3200" dirty="0"/>
          </a:p>
          <a:p>
            <a:pPr lvl="1" algn="l" rtl="0"/>
            <a:r>
              <a:rPr lang="en-US" altLang="zh-CN" sz="3200" dirty="0"/>
              <a:t>3.</a:t>
            </a:r>
            <a:r>
              <a:rPr lang="en-US" altLang="zh-CN" sz="3200" dirty="0">
                <a:solidFill>
                  <a:srgbClr val="C00000"/>
                </a:solidFill>
              </a:rPr>
              <a:t>user</a:t>
            </a:r>
            <a:r>
              <a:rPr lang="zh-CN" altLang="en-US" sz="3200" dirty="0">
                <a:solidFill>
                  <a:srgbClr val="C00000"/>
                </a:solidFill>
              </a:rPr>
              <a:t>It's easy to hit your website</a:t>
            </a:r>
            <a:endParaRPr lang="zh-TW" altLang="en-US" sz="3200" dirty="0">
              <a:solidFill>
                <a:srgbClr val="C00000"/>
              </a:solidFill>
            </a:endParaRPr>
          </a:p>
        </p:txBody>
      </p:sp>
      <p:sp>
        <p:nvSpPr>
          <p:cNvPr id="3" name="標題 2">
            <a:extLst>
              <a:ext uri="{FF2B5EF4-FFF2-40B4-BE49-F238E27FC236}">
                <a16:creationId xmlns:a16="http://schemas.microsoft.com/office/drawing/2014/main" id="{8BA9345E-662A-4413-AD44-991AACD5885B}"/>
              </a:ext>
            </a:extLst>
          </p:cNvPr>
          <p:cNvSpPr>
            <a:spLocks noGrp="1"/>
          </p:cNvSpPr>
          <p:nvPr>
            <p:ph type="title"/>
          </p:nvPr>
        </p:nvSpPr>
        <p:spPr/>
        <p:txBody>
          <a:bodyPr>
            <a:normAutofit fontScale="90000"/>
          </a:bodyPr>
          <a:lstStyle/>
          <a:p>
            <a:pPr algn="l" rtl="0"/>
            <a:r>
              <a:rPr lang="en-US" altLang="zh-CN" sz="4800" dirty="0"/>
              <a:t>【</a:t>
            </a:r>
            <a:r>
              <a:rPr lang="zh-CN" altLang="en-US" sz="4800" dirty="0"/>
              <a:t>Newbie Page</a:t>
            </a:r>
            <a:r>
              <a:rPr lang="en-US" altLang="zh-CN" sz="4800" dirty="0"/>
              <a:t>】</a:t>
            </a:r>
            <a:r>
              <a:rPr lang="zh-CN" altLang="en-US" sz="4800" dirty="0"/>
              <a:t>The strategic approach is:</a:t>
            </a:r>
            <a:br>
              <a:rPr lang="en-US" altLang="zh-CN" sz="4800" dirty="0"/>
            </a:br>
            <a:r>
              <a:rPr lang="zh-CN" altLang="en-US" sz="4800" dirty="0"/>
              <a:t>Steps</a:t>
            </a:r>
            <a:r>
              <a:rPr lang="en-US" altLang="zh-CN" sz="4800" dirty="0"/>
              <a:t>3</a:t>
            </a:r>
            <a:r>
              <a:rPr lang="zh-CN" altLang="en-US" sz="4800" dirty="0"/>
              <a:t>:</a:t>
            </a:r>
            <a:r>
              <a:rPr lang="zh-CN" altLang="en-US" dirty="0">
                <a:solidFill>
                  <a:srgbClr val="7030A0"/>
                </a:solidFill>
              </a:rPr>
              <a:t>Do it again in the long term</a:t>
            </a:r>
            <a:r>
              <a:rPr lang="en-US" altLang="zh-CN" dirty="0">
                <a:solidFill>
                  <a:srgbClr val="7030A0"/>
                </a:solidFill>
              </a:rPr>
              <a:t>【</a:t>
            </a:r>
            <a:r>
              <a:rPr lang="zh-CN" altLang="en-US" dirty="0">
                <a:solidFill>
                  <a:srgbClr val="7030A0"/>
                </a:solidFill>
              </a:rPr>
              <a:t>Core keywords</a:t>
            </a:r>
            <a:r>
              <a:rPr lang="en-US" altLang="zh-CN" dirty="0">
                <a:solidFill>
                  <a:srgbClr val="7030A0"/>
                </a:solidFill>
              </a:rPr>
              <a:t>】</a:t>
            </a:r>
            <a:endParaRPr lang="en-US" altLang="zh-TW" sz="6600" dirty="0">
              <a:solidFill>
                <a:srgbClr val="7030A0"/>
              </a:solidFill>
            </a:endParaRPr>
          </a:p>
        </p:txBody>
      </p:sp>
      <p:pic>
        <p:nvPicPr>
          <p:cNvPr id="11" name="圖片 10">
            <a:extLst>
              <a:ext uri="{FF2B5EF4-FFF2-40B4-BE49-F238E27FC236}">
                <a16:creationId xmlns:a16="http://schemas.microsoft.com/office/drawing/2014/main" id="{4A1BE7BB-819D-4CF9-93FE-70567EB154B6}"/>
              </a:ext>
            </a:extLst>
          </p:cNvPr>
          <p:cNvPicPr>
            <a:picLocks noChangeAspect="1"/>
          </p:cNvPicPr>
          <p:nvPr/>
        </p:nvPicPr>
        <p:blipFill>
          <a:blip r:embed="rId2"/>
          <a:stretch>
            <a:fillRect/>
          </a:stretch>
        </p:blipFill>
        <p:spPr>
          <a:xfrm>
            <a:off x="5250730" y="5088592"/>
            <a:ext cx="3570470" cy="1769408"/>
          </a:xfrm>
          <a:prstGeom prst="rect">
            <a:avLst/>
          </a:prstGeom>
        </p:spPr>
      </p:pic>
    </p:spTree>
    <p:extLst>
      <p:ext uri="{BB962C8B-B14F-4D97-AF65-F5344CB8AC3E}">
        <p14:creationId xmlns:p14="http://schemas.microsoft.com/office/powerpoint/2010/main" val="4149554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263951" y="782425"/>
            <a:ext cx="8673025" cy="4647414"/>
          </a:xfrm>
        </p:spPr>
        <p:txBody>
          <a:bodyPr>
            <a:normAutofit fontScale="92500"/>
          </a:bodyPr>
          <a:lstStyle/>
          <a:p>
            <a:pPr algn="l" rtl="0"/>
            <a:r>
              <a:rPr lang="en-US" altLang="zh-CN" sz="6000" dirty="0"/>
              <a:t>This is the search engine marketing strategy for a **business website** using **SEO keywords**.</a:t>
            </a:r>
            <a:endParaRPr lang="en-US" altLang="zh-TW" sz="7200" dirty="0">
              <a:solidFill>
                <a:srgbClr val="7030A0"/>
              </a:solidFill>
            </a:endParaRPr>
          </a:p>
        </p:txBody>
      </p:sp>
    </p:spTree>
    <p:extLst>
      <p:ext uri="{BB962C8B-B14F-4D97-AF65-F5344CB8AC3E}">
        <p14:creationId xmlns:p14="http://schemas.microsoft.com/office/powerpoint/2010/main" val="2977226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3487917"/>
          </a:xfrm>
        </p:spPr>
        <p:txBody>
          <a:bodyPr>
            <a:normAutofit/>
          </a:bodyPr>
          <a:lstStyle/>
          <a:p>
            <a:pPr algn="l" rtl="0"/>
            <a:r>
              <a:rPr lang="zh-CN" altLang="en-US" dirty="0"/>
              <a:t>The point is</a:t>
            </a:r>
            <a:endParaRPr lang="en-US" altLang="zh-CN" dirty="0"/>
          </a:p>
          <a:p>
            <a:pPr rtl="0"/>
            <a:r>
              <a:rPr lang="zh-CN" altLang="en-US" dirty="0"/>
              <a:t>It is completely free marketing</a:t>
            </a:r>
            <a:endParaRPr lang="en-US" altLang="zh-TW" dirty="0">
              <a:solidFill>
                <a:srgbClr val="7030A0"/>
              </a:solidFill>
            </a:endParaRPr>
          </a:p>
        </p:txBody>
      </p:sp>
    </p:spTree>
    <p:extLst>
      <p:ext uri="{BB962C8B-B14F-4D97-AF65-F5344CB8AC3E}">
        <p14:creationId xmlns:p14="http://schemas.microsoft.com/office/powerpoint/2010/main" val="2678745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100660"/>
          </a:xfrm>
        </p:spPr>
        <p:txBody>
          <a:bodyPr>
            <a:normAutofit lnSpcReduction="10000"/>
          </a:bodyPr>
          <a:lstStyle/>
          <a:p>
            <a:pPr algn="l" rtl="0"/>
            <a:r>
              <a:rPr lang="en-US" altLang="zh-CN" sz="5400" dirty="0"/>
              <a:t>In fact, **</a:t>
            </a:r>
            <a:r>
              <a:rPr lang="en-US" altLang="zh-CN" sz="5400" dirty="0">
                <a:solidFill>
                  <a:srgbClr val="7030A0"/>
                </a:solidFill>
              </a:rPr>
              <a:t>SEO keywords</a:t>
            </a:r>
            <a:r>
              <a:rPr lang="en-US" altLang="zh-CN" sz="5400" dirty="0"/>
              <a:t>** are part of the process of improving Google's **</a:t>
            </a:r>
            <a:r>
              <a:rPr lang="en-US" altLang="zh-CN" sz="5400" dirty="0">
                <a:solidFill>
                  <a:srgbClr val="7030A0"/>
                </a:solidFill>
              </a:rPr>
              <a:t>credit rating</a:t>
            </a:r>
            <a:r>
              <a:rPr lang="en-US" altLang="zh-CN" sz="5400" dirty="0"/>
              <a:t>** for your website.</a:t>
            </a:r>
            <a:endParaRPr lang="en-US" altLang="zh-TW" sz="5400" dirty="0">
              <a:solidFill>
                <a:srgbClr val="7030A0"/>
              </a:solidFill>
            </a:endParaRPr>
          </a:p>
        </p:txBody>
      </p:sp>
    </p:spTree>
    <p:extLst>
      <p:ext uri="{BB962C8B-B14F-4D97-AF65-F5344CB8AC3E}">
        <p14:creationId xmlns:p14="http://schemas.microsoft.com/office/powerpoint/2010/main" val="4242173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100660"/>
          </a:xfrm>
        </p:spPr>
        <p:txBody>
          <a:bodyPr>
            <a:normAutofit/>
          </a:bodyPr>
          <a:lstStyle/>
          <a:p>
            <a:pPr algn="l" rtl="0"/>
            <a:r>
              <a:rPr lang="en-US" altLang="zh-CN" sz="6000" dirty="0"/>
              <a:t>Websites with a high **credit rating** will rank higher.</a:t>
            </a:r>
            <a:endParaRPr lang="en-US" altLang="zh-TW" sz="6000" dirty="0">
              <a:solidFill>
                <a:srgbClr val="7030A0"/>
              </a:solidFill>
            </a:endParaRPr>
          </a:p>
        </p:txBody>
      </p:sp>
    </p:spTree>
    <p:extLst>
      <p:ext uri="{BB962C8B-B14F-4D97-AF65-F5344CB8AC3E}">
        <p14:creationId xmlns:p14="http://schemas.microsoft.com/office/powerpoint/2010/main" val="3770823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3996965"/>
          </a:xfrm>
        </p:spPr>
        <p:txBody>
          <a:bodyPr>
            <a:normAutofit/>
          </a:bodyPr>
          <a:lstStyle/>
          <a:p>
            <a:pPr algn="l" rtl="0"/>
            <a:r>
              <a:rPr lang="en-US" altLang="zh-CN" sz="4600" u="sng" dirty="0"/>
              <a:t>Question:</a:t>
            </a:r>
          </a:p>
          <a:p>
            <a:pPr algn="l" rtl="0"/>
            <a:endParaRPr lang="en-US" altLang="zh-CN" sz="4600" u="sng" dirty="0"/>
          </a:p>
          <a:p>
            <a:pPr algn="l" rtl="0"/>
            <a:r>
              <a:rPr lang="en-US" altLang="zh-CN" sz="4600" dirty="0"/>
              <a:t>How long does it take to see results after setting **SEO keywords** on a webpage?</a:t>
            </a:r>
            <a:endParaRPr lang="en-US" altLang="zh-TW" sz="5400" dirty="0">
              <a:solidFill>
                <a:srgbClr val="7030A0"/>
              </a:solidFill>
            </a:endParaRPr>
          </a:p>
        </p:txBody>
      </p:sp>
    </p:spTree>
    <p:extLst>
      <p:ext uri="{BB962C8B-B14F-4D97-AF65-F5344CB8AC3E}">
        <p14:creationId xmlns:p14="http://schemas.microsoft.com/office/powerpoint/2010/main" val="1778315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052F0A8-D31D-4308-8CC5-FEA34B2C8D5B}"/>
              </a:ext>
            </a:extLst>
          </p:cNvPr>
          <p:cNvSpPr>
            <a:spLocks noGrp="1"/>
          </p:cNvSpPr>
          <p:nvPr>
            <p:ph idx="1"/>
          </p:nvPr>
        </p:nvSpPr>
        <p:spPr/>
        <p:txBody>
          <a:bodyPr>
            <a:normAutofit fontScale="92500" lnSpcReduction="20000"/>
          </a:bodyPr>
          <a:lstStyle/>
          <a:p>
            <a:pPr algn="l" rtl="0"/>
            <a:r>
              <a:rPr lang="zh-CN" altLang="en-US" dirty="0">
                <a:solidFill>
                  <a:srgbClr val="7030A0"/>
                </a:solidFill>
              </a:rPr>
              <a:t>It's about your competitors.</a:t>
            </a:r>
            <a:r>
              <a:rPr lang="zh-CN" altLang="en-US" dirty="0"/>
              <a:t>If they are also constantly modifying the web page</a:t>
            </a:r>
            <a:r>
              <a:rPr lang="en-US" altLang="zh-CN" dirty="0"/>
              <a:t>SEO</a:t>
            </a:r>
            <a:r>
              <a:rPr lang="zh-CN" altLang="en-US" dirty="0"/>
              <a:t>, the ranking will also move forward</a:t>
            </a:r>
            <a:endParaRPr lang="en-US" altLang="zh-CN" dirty="0"/>
          </a:p>
          <a:p>
            <a:pPr algn="l" rtl="0"/>
            <a:endParaRPr lang="zh-TW" altLang="en-US" dirty="0"/>
          </a:p>
          <a:p>
            <a:pPr algn="l" rtl="0"/>
            <a:r>
              <a:rPr lang="zh-CN" altLang="en-US" dirty="0">
                <a:solidFill>
                  <a:srgbClr val="7030A0"/>
                </a:solidFill>
              </a:rPr>
              <a:t>Interim response deadline:</a:t>
            </a:r>
            <a:r>
              <a:rPr lang="en-US" altLang="zh-TW" dirty="0">
                <a:solidFill>
                  <a:srgbClr val="7030A0"/>
                </a:solidFill>
              </a:rPr>
              <a:t>6</a:t>
            </a:r>
            <a:r>
              <a:rPr lang="zh-TW" altLang="en-US" dirty="0">
                <a:solidFill>
                  <a:srgbClr val="7030A0"/>
                </a:solidFill>
              </a:rPr>
              <a:t>Month:</a:t>
            </a:r>
            <a:endParaRPr lang="en-US" altLang="zh-TW" dirty="0">
              <a:solidFill>
                <a:srgbClr val="7030A0"/>
              </a:solidFill>
            </a:endParaRPr>
          </a:p>
          <a:p>
            <a:pPr lvl="1" algn="l" rtl="0"/>
            <a:r>
              <a:rPr lang="zh-TW" altLang="en-US" dirty="0"/>
              <a:t>Most websites will have</a:t>
            </a:r>
            <a:r>
              <a:rPr lang="en-US" altLang="zh-CN" dirty="0"/>
              <a:t>4</a:t>
            </a:r>
            <a:r>
              <a:rPr lang="zh-TW" altLang="en-US" dirty="0"/>
              <a:t>arrive</a:t>
            </a:r>
            <a:r>
              <a:rPr lang="en-US" altLang="zh-TW" dirty="0"/>
              <a:t>6</a:t>
            </a:r>
            <a:r>
              <a:rPr lang="zh-TW" altLang="en-US" dirty="0"/>
              <a:t>Within a month, you will start to see more obvious</a:t>
            </a:r>
            <a:r>
              <a:rPr lang="en-US" altLang="zh-TW" dirty="0"/>
              <a:t>SEO</a:t>
            </a:r>
            <a:r>
              <a:rPr lang="zh-TW" altLang="en-US" dirty="0"/>
              <a:t>Effectiveness,</a:t>
            </a:r>
            <a:r>
              <a:rPr lang="zh-TW" altLang="en-US" dirty="0">
                <a:solidFill>
                  <a:srgbClr val="C00000"/>
                </a:solidFill>
              </a:rPr>
              <a:t>For example, the keyword ranking is significantly improved and the traffic increases significantly.</a:t>
            </a:r>
            <a:r>
              <a:rPr lang="zh-TW" altLang="en-US" dirty="0"/>
              <a:t>.</a:t>
            </a:r>
          </a:p>
        </p:txBody>
      </p:sp>
      <p:sp>
        <p:nvSpPr>
          <p:cNvPr id="3" name="標題 2">
            <a:extLst>
              <a:ext uri="{FF2B5EF4-FFF2-40B4-BE49-F238E27FC236}">
                <a16:creationId xmlns:a16="http://schemas.microsoft.com/office/drawing/2014/main" id="{0B2C1EE7-161B-4D6A-9EAC-C63BA41703E4}"/>
              </a:ext>
            </a:extLst>
          </p:cNvPr>
          <p:cNvSpPr>
            <a:spLocks noGrp="1"/>
          </p:cNvSpPr>
          <p:nvPr>
            <p:ph type="title"/>
          </p:nvPr>
        </p:nvSpPr>
        <p:spPr/>
        <p:txBody>
          <a:bodyPr>
            <a:noAutofit/>
          </a:bodyPr>
          <a:lstStyle/>
          <a:p>
            <a:pPr rtl="0"/>
            <a:r>
              <a:rPr lang="en-US" altLang="zh-CN" sz="3600" dirty="0"/>
              <a:t>How long does it take to see results after setting **SEO keywords**?</a:t>
            </a:r>
            <a:endParaRPr lang="en-US" altLang="zh-TW" sz="4400" dirty="0">
              <a:solidFill>
                <a:srgbClr val="7030A0"/>
              </a:solidFill>
            </a:endParaRPr>
          </a:p>
        </p:txBody>
      </p:sp>
    </p:spTree>
    <p:extLst>
      <p:ext uri="{BB962C8B-B14F-4D97-AF65-F5344CB8AC3E}">
        <p14:creationId xmlns:p14="http://schemas.microsoft.com/office/powerpoint/2010/main" val="427513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647414"/>
          </a:xfrm>
        </p:spPr>
        <p:txBody>
          <a:bodyPr>
            <a:normAutofit fontScale="92500" lnSpcReduction="10000"/>
          </a:bodyPr>
          <a:lstStyle/>
          <a:p>
            <a:pPr algn="l" rtl="0"/>
            <a:r>
              <a:rPr lang="en-US" altLang="zh-CN" sz="4600" u="sng" dirty="0"/>
              <a:t>Question:</a:t>
            </a:r>
          </a:p>
          <a:p>
            <a:pPr algn="l" rtl="0"/>
            <a:endParaRPr lang="en-US" altLang="zh-CN" sz="4600" u="sng" dirty="0"/>
          </a:p>
          <a:p>
            <a:pPr algn="l" rtl="0"/>
            <a:r>
              <a:rPr lang="en-US" altLang="zh-CN" sz="4600" dirty="0"/>
              <a:t>Since adding popular keywords to an article helps users find my webpage, </a:t>
            </a:r>
            <a:r>
              <a:rPr lang="en-US" altLang="zh-CN" sz="4600" dirty="0">
                <a:solidFill>
                  <a:srgbClr val="7030A0"/>
                </a:solidFill>
              </a:rPr>
              <a:t>wouldn't it be better to include dozens of popular keywords?</a:t>
            </a:r>
            <a:endParaRPr lang="en-US" altLang="zh-TW" sz="5200" dirty="0">
              <a:solidFill>
                <a:srgbClr val="7030A0"/>
              </a:solidFill>
            </a:endParaRPr>
          </a:p>
        </p:txBody>
      </p:sp>
    </p:spTree>
    <p:extLst>
      <p:ext uri="{BB962C8B-B14F-4D97-AF65-F5344CB8AC3E}">
        <p14:creationId xmlns:p14="http://schemas.microsoft.com/office/powerpoint/2010/main" val="3283525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4020F84-4DFE-479F-8870-0A72CBECFD41}"/>
              </a:ext>
            </a:extLst>
          </p:cNvPr>
          <p:cNvSpPr>
            <a:spLocks noGrp="1"/>
          </p:cNvSpPr>
          <p:nvPr>
            <p:ph idx="1"/>
          </p:nvPr>
        </p:nvSpPr>
        <p:spPr/>
        <p:txBody>
          <a:bodyPr>
            <a:normAutofit fontScale="85000" lnSpcReduction="20000"/>
          </a:bodyPr>
          <a:lstStyle/>
          <a:p>
            <a:pPr algn="l" rtl="0"/>
            <a:r>
              <a:rPr lang="zh-CN" altLang="en-US" sz="7200" dirty="0">
                <a:solidFill>
                  <a:srgbClr val="7030A0"/>
                </a:solidFill>
              </a:rPr>
              <a:t>Can't</a:t>
            </a:r>
            <a:endParaRPr lang="en-US" altLang="zh-CN" sz="7200" dirty="0">
              <a:solidFill>
                <a:srgbClr val="7030A0"/>
              </a:solidFill>
            </a:endParaRPr>
          </a:p>
          <a:p>
            <a:pPr algn="l" rtl="0"/>
            <a:endParaRPr lang="en-US" altLang="zh-CN" dirty="0"/>
          </a:p>
          <a:p>
            <a:pPr algn="l" rtl="0"/>
            <a:r>
              <a:rPr lang="zh-CN" altLang="en-US" dirty="0"/>
              <a:t>Because in</a:t>
            </a:r>
            <a:r>
              <a:rPr lang="en-US" altLang="zh-CN" dirty="0">
                <a:solidFill>
                  <a:srgbClr val="7030A0"/>
                </a:solidFill>
              </a:rPr>
              <a:t>2023</a:t>
            </a:r>
            <a:r>
              <a:rPr lang="zh-CN" altLang="en-US" dirty="0">
                <a:solidFill>
                  <a:srgbClr val="7030A0"/>
                </a:solidFill>
              </a:rPr>
              <a:t>Year,</a:t>
            </a:r>
            <a:r>
              <a:rPr lang="en-US" altLang="zh-CN" dirty="0">
                <a:solidFill>
                  <a:srgbClr val="7030A0"/>
                </a:solidFill>
              </a:rPr>
              <a:t>Google</a:t>
            </a:r>
            <a:r>
              <a:rPr lang="zh-CN" altLang="en-US" dirty="0">
                <a:solidFill>
                  <a:srgbClr val="7030A0"/>
                </a:solidFill>
              </a:rPr>
              <a:t>Announcement</a:t>
            </a:r>
            <a:r>
              <a:rPr lang="zh-CN" altLang="en-US" dirty="0"/>
              <a:t>,</a:t>
            </a:r>
            <a:endParaRPr lang="en-US" altLang="zh-CN" dirty="0"/>
          </a:p>
          <a:p>
            <a:pPr algn="l" rtl="0"/>
            <a:r>
              <a:rPr lang="zh-CN" altLang="en-US" dirty="0">
                <a:solidFill>
                  <a:srgbClr val="7030A0"/>
                </a:solidFill>
              </a:rPr>
              <a:t>If a web page contains too many keywords, the reading experience of the article will be poor.</a:t>
            </a:r>
            <a:r>
              <a:rPr lang="zh-CN" altLang="en-US" dirty="0"/>
              <a:t>If</a:t>
            </a:r>
            <a:endParaRPr lang="en-US" altLang="zh-CN" dirty="0"/>
          </a:p>
          <a:p>
            <a:pPr algn="l" rtl="0"/>
            <a:r>
              <a:rPr lang="zh-CN" altLang="en-US" dirty="0">
                <a:solidFill>
                  <a:srgbClr val="C00000"/>
                </a:solidFill>
              </a:rPr>
              <a:t>Page ranking will deteriorate</a:t>
            </a:r>
            <a:endParaRPr lang="en-US" altLang="zh-CN" dirty="0">
              <a:solidFill>
                <a:srgbClr val="C00000"/>
              </a:solidFill>
            </a:endParaRPr>
          </a:p>
          <a:p>
            <a:pPr lvl="1" algn="l" rtl="0"/>
            <a:r>
              <a:rPr lang="zh-CN" altLang="en-US" dirty="0">
                <a:solidFill>
                  <a:srgbClr val="FFFF00"/>
                </a:solidFill>
              </a:rPr>
              <a:t>Many early web pages were deceptive in this way.</a:t>
            </a:r>
            <a:r>
              <a:rPr lang="en-US" altLang="zh-CN" dirty="0">
                <a:solidFill>
                  <a:srgbClr val="FFFF00"/>
                </a:solidFill>
              </a:rPr>
              <a:t>Google</a:t>
            </a:r>
            <a:r>
              <a:rPr lang="zh-CN" altLang="en-US" dirty="0">
                <a:solidFill>
                  <a:srgbClr val="FFFF00"/>
                </a:solidFill>
              </a:rPr>
              <a:t>Search Engine</a:t>
            </a:r>
            <a:endParaRPr lang="zh-TW" altLang="en-US" dirty="0">
              <a:solidFill>
                <a:srgbClr val="FFFF00"/>
              </a:solidFill>
            </a:endParaRPr>
          </a:p>
        </p:txBody>
      </p:sp>
      <p:sp>
        <p:nvSpPr>
          <p:cNvPr id="3" name="標題 2">
            <a:extLst>
              <a:ext uri="{FF2B5EF4-FFF2-40B4-BE49-F238E27FC236}">
                <a16:creationId xmlns:a16="http://schemas.microsoft.com/office/drawing/2014/main" id="{6DBE253B-4902-44F9-B497-F4A7649EB1C8}"/>
              </a:ext>
            </a:extLst>
          </p:cNvPr>
          <p:cNvSpPr>
            <a:spLocks noGrp="1"/>
          </p:cNvSpPr>
          <p:nvPr>
            <p:ph type="title"/>
          </p:nvPr>
        </p:nvSpPr>
        <p:spPr/>
        <p:txBody>
          <a:bodyPr>
            <a:normAutofit fontScale="90000"/>
          </a:bodyPr>
          <a:lstStyle/>
          <a:p>
            <a:pPr algn="l" rtl="0"/>
            <a:r>
              <a:rPr lang="zh-CN" altLang="en-US" dirty="0"/>
              <a:t>Can the article contain many popular keywords?</a:t>
            </a:r>
            <a:endParaRPr lang="zh-TW" altLang="en-US" dirty="0"/>
          </a:p>
        </p:txBody>
      </p:sp>
    </p:spTree>
    <p:extLst>
      <p:ext uri="{BB962C8B-B14F-4D97-AF65-F5344CB8AC3E}">
        <p14:creationId xmlns:p14="http://schemas.microsoft.com/office/powerpoint/2010/main" val="211847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3921550"/>
          </a:xfrm>
        </p:spPr>
        <p:txBody>
          <a:bodyPr>
            <a:normAutofit/>
          </a:bodyPr>
          <a:lstStyle/>
          <a:p>
            <a:pPr algn="l" rtl="0"/>
            <a:r>
              <a:rPr lang="en-US" altLang="zh-CN" sz="4600" u="sng" dirty="0"/>
              <a:t>Question:</a:t>
            </a:r>
          </a:p>
          <a:p>
            <a:pPr algn="l" rtl="0"/>
            <a:endParaRPr lang="en-US" altLang="zh-CN" sz="4600" u="sng" dirty="0"/>
          </a:p>
          <a:p>
            <a:pPr algn="l" rtl="0"/>
            <a:r>
              <a:rPr lang="en-US" altLang="zh-CN" sz="4600" dirty="0"/>
              <a:t>Where can I obtain these **SEO keywords**?</a:t>
            </a:r>
            <a:endParaRPr lang="en-US" altLang="zh-TW" sz="6000" dirty="0">
              <a:solidFill>
                <a:srgbClr val="7030A0"/>
              </a:solidFill>
            </a:endParaRPr>
          </a:p>
        </p:txBody>
      </p:sp>
    </p:spTree>
    <p:extLst>
      <p:ext uri="{BB962C8B-B14F-4D97-AF65-F5344CB8AC3E}">
        <p14:creationId xmlns:p14="http://schemas.microsoft.com/office/powerpoint/2010/main" val="151686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6FB2ABE-235E-4EC2-9D2D-284A803698F8}"/>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89B3A4FF-51FD-439A-88F6-AD6724AF272A}"/>
              </a:ext>
            </a:extLst>
          </p:cNvPr>
          <p:cNvSpPr>
            <a:spLocks noGrp="1"/>
          </p:cNvSpPr>
          <p:nvPr>
            <p:ph type="title"/>
          </p:nvPr>
        </p:nvSpPr>
        <p:spPr/>
        <p:txBody>
          <a:bodyPr>
            <a:noAutofit/>
          </a:bodyPr>
          <a:lstStyle/>
          <a:p>
            <a:pPr rtl="0"/>
            <a:r>
              <a:rPr lang="en-US" altLang="zh-CN" sz="3200" dirty="0"/>
              <a:t>The traffic for the first position in Google search results reaches as high as 27.6%.</a:t>
            </a:r>
            <a:endParaRPr lang="zh-TW" altLang="en-US" sz="3200" dirty="0"/>
          </a:p>
        </p:txBody>
      </p:sp>
      <p:pic>
        <p:nvPicPr>
          <p:cNvPr id="5" name="圖片 4">
            <a:extLst>
              <a:ext uri="{FF2B5EF4-FFF2-40B4-BE49-F238E27FC236}">
                <a16:creationId xmlns:a16="http://schemas.microsoft.com/office/drawing/2014/main" id="{D7D3506A-C1C4-4B68-B9F4-AADB7B06586D}"/>
              </a:ext>
            </a:extLst>
          </p:cNvPr>
          <p:cNvPicPr>
            <a:picLocks noChangeAspect="1"/>
          </p:cNvPicPr>
          <p:nvPr/>
        </p:nvPicPr>
        <p:blipFill>
          <a:blip r:embed="rId2"/>
          <a:stretch>
            <a:fillRect/>
          </a:stretch>
        </p:blipFill>
        <p:spPr>
          <a:xfrm>
            <a:off x="1074655" y="1417638"/>
            <a:ext cx="6539914" cy="5511403"/>
          </a:xfrm>
          <a:prstGeom prst="rect">
            <a:avLst/>
          </a:prstGeom>
        </p:spPr>
      </p:pic>
    </p:spTree>
    <p:extLst>
      <p:ext uri="{BB962C8B-B14F-4D97-AF65-F5344CB8AC3E}">
        <p14:creationId xmlns:p14="http://schemas.microsoft.com/office/powerpoint/2010/main" val="2522563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4020F84-4DFE-479F-8870-0A72CBECFD41}"/>
              </a:ext>
            </a:extLst>
          </p:cNvPr>
          <p:cNvSpPr>
            <a:spLocks noGrp="1"/>
          </p:cNvSpPr>
          <p:nvPr>
            <p:ph idx="1"/>
          </p:nvPr>
        </p:nvSpPr>
        <p:spPr/>
        <p:txBody>
          <a:bodyPr>
            <a:normAutofit fontScale="77500" lnSpcReduction="20000"/>
          </a:bodyPr>
          <a:lstStyle/>
          <a:p>
            <a:pPr algn="l" rtl="0"/>
            <a:r>
              <a:rPr lang="zh-CN" altLang="en-US" dirty="0">
                <a:solidFill>
                  <a:srgbClr val="7030A0"/>
                </a:solidFill>
              </a:rPr>
              <a:t>method</a:t>
            </a:r>
            <a:r>
              <a:rPr lang="en-US" altLang="zh-CN" dirty="0">
                <a:solidFill>
                  <a:srgbClr val="7030A0"/>
                </a:solidFill>
              </a:rPr>
              <a:t>1</a:t>
            </a:r>
            <a:r>
              <a:rPr lang="zh-CN" altLang="en-US" dirty="0">
                <a:solidFill>
                  <a:srgbClr val="7030A0"/>
                </a:solidFill>
              </a:rPr>
              <a:t>:arrive</a:t>
            </a:r>
            <a:r>
              <a:rPr lang="en-US" altLang="zh-CN" dirty="0" err="1">
                <a:solidFill>
                  <a:srgbClr val="7030A0"/>
                </a:solidFill>
              </a:rPr>
              <a:t>ChatGPT</a:t>
            </a:r>
            <a:r>
              <a:rPr lang="en-US" altLang="zh-CN" dirty="0">
                <a:solidFill>
                  <a:srgbClr val="7030A0"/>
                </a:solidFill>
              </a:rPr>
              <a:t>4o</a:t>
            </a:r>
            <a:r>
              <a:rPr lang="en-US" altLang="zh-CN" dirty="0"/>
              <a:t>(</a:t>
            </a:r>
            <a:r>
              <a:rPr lang="zh-CN" altLang="en-US" dirty="0"/>
              <a:t>The ____ does not work</a:t>
            </a:r>
            <a:r>
              <a:rPr lang="en-US" altLang="zh-CN" dirty="0"/>
              <a:t>3.5</a:t>
            </a:r>
            <a:r>
              <a:rPr lang="zh-CN" altLang="en-US" dirty="0"/>
              <a:t>version</a:t>
            </a:r>
            <a:r>
              <a:rPr lang="en-US" altLang="zh-CN" dirty="0"/>
              <a:t>)</a:t>
            </a:r>
          </a:p>
          <a:p>
            <a:pPr lvl="1" algn="l" rtl="0"/>
            <a:r>
              <a:rPr lang="zh-CN" altLang="en-US" sz="4000" dirty="0">
                <a:solidFill>
                  <a:srgbClr val="C00000"/>
                </a:solidFill>
              </a:rPr>
              <a:t>Get</a:t>
            </a:r>
            <a:r>
              <a:rPr lang="zh-CN" altLang="en-US" sz="4000" u="sng" dirty="0">
                <a:solidFill>
                  <a:srgbClr val="C00000"/>
                </a:solidFill>
              </a:rPr>
              <a:t>Long-term stability</a:t>
            </a:r>
            <a:r>
              <a:rPr lang="en-US" altLang="zh-CN" sz="4000" dirty="0">
                <a:solidFill>
                  <a:srgbClr val="C00000"/>
                </a:solidFill>
              </a:rPr>
              <a:t>【</a:t>
            </a:r>
            <a:r>
              <a:rPr lang="zh-CN" altLang="en-US" sz="4000" dirty="0">
                <a:solidFill>
                  <a:srgbClr val="C00000"/>
                </a:solidFill>
                <a:highlight>
                  <a:srgbClr val="FFFF00"/>
                </a:highlight>
              </a:rPr>
              <a:t>Common keywords</a:t>
            </a:r>
            <a:r>
              <a:rPr lang="en-US" altLang="zh-CN" sz="4000" dirty="0">
                <a:solidFill>
                  <a:srgbClr val="C00000"/>
                </a:solidFill>
              </a:rPr>
              <a:t>】</a:t>
            </a:r>
          </a:p>
          <a:p>
            <a:pPr algn="l" rtl="0"/>
            <a:endParaRPr lang="en-US" altLang="zh-CN" dirty="0"/>
          </a:p>
          <a:p>
            <a:pPr algn="l" rtl="0"/>
            <a:r>
              <a:rPr lang="zh-CN" altLang="en-US" dirty="0">
                <a:solidFill>
                  <a:srgbClr val="7030A0"/>
                </a:solidFill>
              </a:rPr>
              <a:t>method</a:t>
            </a:r>
            <a:r>
              <a:rPr lang="en-US" altLang="zh-CN" dirty="0">
                <a:solidFill>
                  <a:srgbClr val="7030A0"/>
                </a:solidFill>
              </a:rPr>
              <a:t>2</a:t>
            </a:r>
            <a:r>
              <a:rPr lang="zh-CN" altLang="en-US" dirty="0">
                <a:solidFill>
                  <a:srgbClr val="7030A0"/>
                </a:solidFill>
              </a:rPr>
              <a:t>:arrive</a:t>
            </a:r>
            <a:r>
              <a:rPr lang="en-US" altLang="zh-CN" dirty="0">
                <a:solidFill>
                  <a:srgbClr val="7030A0"/>
                </a:solidFill>
              </a:rPr>
              <a:t>Google ads</a:t>
            </a:r>
            <a:r>
              <a:rPr lang="zh-CN" altLang="en-US" dirty="0">
                <a:solidFill>
                  <a:srgbClr val="7030A0"/>
                </a:solidFill>
              </a:rPr>
              <a:t>Query</a:t>
            </a:r>
            <a:endParaRPr lang="en-US" altLang="zh-CN" dirty="0">
              <a:solidFill>
                <a:srgbClr val="7030A0"/>
              </a:solidFill>
            </a:endParaRPr>
          </a:p>
          <a:p>
            <a:pPr lvl="1" algn="l" rtl="0"/>
            <a:r>
              <a:rPr lang="zh-CN" altLang="en-US" sz="4000" dirty="0">
                <a:solidFill>
                  <a:srgbClr val="C00000"/>
                </a:solidFill>
              </a:rPr>
              <a:t>Get</a:t>
            </a:r>
            <a:r>
              <a:rPr lang="en-US" altLang="zh-CN" sz="4000" dirty="0">
                <a:solidFill>
                  <a:srgbClr val="C00000"/>
                </a:solidFill>
              </a:rPr>
              <a:t>【</a:t>
            </a:r>
            <a:r>
              <a:rPr lang="zh-CN" altLang="en-US" sz="4000" dirty="0">
                <a:solidFill>
                  <a:srgbClr val="C00000"/>
                </a:solidFill>
                <a:highlight>
                  <a:srgbClr val="FFFF00"/>
                </a:highlight>
              </a:rPr>
              <a:t>Hot keywords, long-tail keywords</a:t>
            </a:r>
            <a:r>
              <a:rPr lang="en-US" altLang="zh-CN" sz="4000" dirty="0">
                <a:solidFill>
                  <a:srgbClr val="C00000"/>
                </a:solidFill>
              </a:rPr>
              <a:t>】</a:t>
            </a:r>
          </a:p>
          <a:p>
            <a:pPr lvl="1" algn="l" rtl="0"/>
            <a:r>
              <a:rPr lang="zh-CN" altLang="en-US" sz="4000" dirty="0">
                <a:solidFill>
                  <a:srgbClr val="C00000"/>
                </a:solidFill>
              </a:rPr>
              <a:t>And more</a:t>
            </a:r>
            <a:r>
              <a:rPr lang="en-US" altLang="zh-CN" sz="4000" dirty="0">
                <a:solidFill>
                  <a:srgbClr val="C00000"/>
                </a:solidFill>
              </a:rPr>
              <a:t>SEO</a:t>
            </a:r>
            <a:r>
              <a:rPr lang="zh-CN" altLang="en-US" sz="4000" dirty="0">
                <a:solidFill>
                  <a:srgbClr val="C00000"/>
                </a:solidFill>
              </a:rPr>
              <a:t>Tools are available, but they cost money, every month</a:t>
            </a:r>
            <a:r>
              <a:rPr lang="en-US" altLang="zh-CN" sz="4000" dirty="0">
                <a:solidFill>
                  <a:srgbClr val="C00000"/>
                </a:solidFill>
              </a:rPr>
              <a:t>110</a:t>
            </a:r>
            <a:r>
              <a:rPr lang="zh-CN" altLang="en-US" sz="4000" dirty="0">
                <a:solidFill>
                  <a:srgbClr val="C00000"/>
                </a:solidFill>
              </a:rPr>
              <a:t>Yuan</a:t>
            </a:r>
            <a:endParaRPr lang="en-US" altLang="zh-CN" sz="4000" dirty="0">
              <a:solidFill>
                <a:srgbClr val="C00000"/>
              </a:solidFill>
            </a:endParaRPr>
          </a:p>
        </p:txBody>
      </p:sp>
      <p:sp>
        <p:nvSpPr>
          <p:cNvPr id="3" name="標題 2">
            <a:extLst>
              <a:ext uri="{FF2B5EF4-FFF2-40B4-BE49-F238E27FC236}">
                <a16:creationId xmlns:a16="http://schemas.microsoft.com/office/drawing/2014/main" id="{6DBE253B-4902-44F9-B497-F4A7649EB1C8}"/>
              </a:ext>
            </a:extLst>
          </p:cNvPr>
          <p:cNvSpPr>
            <a:spLocks noGrp="1"/>
          </p:cNvSpPr>
          <p:nvPr>
            <p:ph type="title"/>
          </p:nvPr>
        </p:nvSpPr>
        <p:spPr/>
        <p:txBody>
          <a:bodyPr>
            <a:normAutofit fontScale="90000"/>
          </a:bodyPr>
          <a:lstStyle/>
          <a:p>
            <a:pPr rtl="0"/>
            <a:r>
              <a:rPr lang="en-US" altLang="zh-CN" sz="4800" dirty="0"/>
              <a:t>Two free methods to obtain **SEO keywords**</a:t>
            </a:r>
            <a:endParaRPr lang="zh-TW" altLang="en-US" dirty="0"/>
          </a:p>
        </p:txBody>
      </p:sp>
    </p:spTree>
    <p:extLst>
      <p:ext uri="{BB962C8B-B14F-4D97-AF65-F5344CB8AC3E}">
        <p14:creationId xmlns:p14="http://schemas.microsoft.com/office/powerpoint/2010/main" val="1369063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3450210"/>
          </a:xfrm>
        </p:spPr>
        <p:txBody>
          <a:bodyPr>
            <a:normAutofit/>
          </a:bodyPr>
          <a:lstStyle/>
          <a:p>
            <a:pPr algn="l" rtl="0"/>
            <a:r>
              <a:rPr lang="en-US" altLang="zh-CN" sz="6000" dirty="0"/>
              <a:t>Using Google Ads to obtain 【</a:t>
            </a:r>
            <a:r>
              <a:rPr lang="zh-CN" altLang="en-US" sz="6000" dirty="0"/>
              <a:t>Keyword list</a:t>
            </a:r>
            <a:r>
              <a:rPr lang="en-US" altLang="zh-CN" sz="6000" dirty="0"/>
              <a:t>】</a:t>
            </a:r>
            <a:endParaRPr lang="en-US" altLang="zh-TW" sz="6000" dirty="0"/>
          </a:p>
        </p:txBody>
      </p:sp>
    </p:spTree>
    <p:extLst>
      <p:ext uri="{BB962C8B-B14F-4D97-AF65-F5344CB8AC3E}">
        <p14:creationId xmlns:p14="http://schemas.microsoft.com/office/powerpoint/2010/main" val="265882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D0E7E7-044A-4A55-96D1-7F5C1ECC7DF2}"/>
              </a:ext>
            </a:extLst>
          </p:cNvPr>
          <p:cNvSpPr>
            <a:spLocks noGrp="1"/>
          </p:cNvSpPr>
          <p:nvPr>
            <p:ph idx="1"/>
          </p:nvPr>
        </p:nvSpPr>
        <p:spPr/>
        <p:txBody>
          <a:bodyPr>
            <a:normAutofit fontScale="92500"/>
          </a:bodyPr>
          <a:lstStyle/>
          <a:p>
            <a:pPr algn="l" rtl="0"/>
            <a:r>
              <a:rPr lang="en-US" altLang="zh-CN" dirty="0"/>
              <a:t>2</a:t>
            </a:r>
            <a:r>
              <a:rPr lang="zh-CN" altLang="en-US" dirty="0"/>
              <a:t>Piece</a:t>
            </a:r>
            <a:r>
              <a:rPr lang="en-US" altLang="zh-CN" dirty="0"/>
              <a:t>Google</a:t>
            </a:r>
            <a:r>
              <a:rPr lang="zh-CN" altLang="en-US" dirty="0"/>
              <a:t>tools, all lead to the same screen.</a:t>
            </a:r>
            <a:endParaRPr lang="en-US" altLang="zh-CN" dirty="0"/>
          </a:p>
          <a:p>
            <a:pPr algn="l" rtl="0"/>
            <a:r>
              <a:rPr lang="en-US" altLang="zh-CN" dirty="0">
                <a:solidFill>
                  <a:srgbClr val="7030A0"/>
                </a:solidFill>
              </a:rPr>
              <a:t>(1). Google ads</a:t>
            </a:r>
            <a:r>
              <a:rPr lang="zh-CN" altLang="en-US" dirty="0">
                <a:solidFill>
                  <a:srgbClr val="7030A0"/>
                </a:solidFill>
              </a:rPr>
              <a:t>:</a:t>
            </a:r>
            <a:endParaRPr lang="en-US" altLang="zh-CN" dirty="0">
              <a:solidFill>
                <a:srgbClr val="7030A0"/>
              </a:solidFill>
            </a:endParaRPr>
          </a:p>
          <a:p>
            <a:pPr lvl="1" algn="l" rtl="0"/>
            <a:r>
              <a:rPr lang="en-US" altLang="zh-CN" dirty="0">
                <a:hlinkClick r:id="rId2"/>
              </a:rPr>
              <a:t>https://ads.google.com/</a:t>
            </a:r>
            <a:endParaRPr lang="en-US" altLang="zh-CN" dirty="0"/>
          </a:p>
          <a:p>
            <a:pPr lvl="1" algn="l" rtl="0"/>
            <a:r>
              <a:rPr lang="zh-CN" altLang="en-US" dirty="0"/>
              <a:t>Can provide</a:t>
            </a:r>
            <a:r>
              <a:rPr lang="en-US" altLang="zh-CN" dirty="0"/>
              <a:t>【SEO</a:t>
            </a:r>
            <a:r>
              <a:rPr lang="zh-CN" altLang="en-US" dirty="0"/>
              <a:t>Monthly searches for</a:t>
            </a:r>
            <a:r>
              <a:rPr lang="en-US" altLang="zh-CN" dirty="0"/>
              <a:t>】</a:t>
            </a:r>
            <a:r>
              <a:rPr lang="zh-CN" altLang="en-US" dirty="0"/>
              <a:t>ranking</a:t>
            </a:r>
            <a:endParaRPr lang="en-US" altLang="zh-CN" dirty="0"/>
          </a:p>
          <a:p>
            <a:pPr algn="l" rtl="0"/>
            <a:r>
              <a:rPr lang="en-US" altLang="zh-CN" dirty="0">
                <a:solidFill>
                  <a:srgbClr val="7030A0"/>
                </a:solidFill>
              </a:rPr>
              <a:t>(2). Google Keyword Planner</a:t>
            </a:r>
            <a:r>
              <a:rPr lang="zh-CN" altLang="en-US" dirty="0">
                <a:solidFill>
                  <a:srgbClr val="7030A0"/>
                </a:solidFill>
              </a:rPr>
              <a:t>:</a:t>
            </a:r>
            <a:endParaRPr lang="en-US" altLang="zh-CN" dirty="0">
              <a:solidFill>
                <a:srgbClr val="7030A0"/>
              </a:solidFill>
            </a:endParaRPr>
          </a:p>
          <a:p>
            <a:pPr lvl="1" algn="l" rtl="0"/>
            <a:r>
              <a:rPr lang="zh-CN" altLang="en-US" dirty="0"/>
              <a:t>Omit half of the settings, simpler</a:t>
            </a:r>
            <a:endParaRPr lang="en-US" altLang="zh-CN" dirty="0"/>
          </a:p>
          <a:p>
            <a:pPr lvl="1" algn="l" rtl="0"/>
            <a:r>
              <a:rPr lang="zh-CN" altLang="en-US" dirty="0"/>
              <a:t>Can provide</a:t>
            </a:r>
            <a:r>
              <a:rPr lang="en-US" altLang="zh-CN" dirty="0"/>
              <a:t>【SEO</a:t>
            </a:r>
            <a:r>
              <a:rPr lang="zh-CN" altLang="en-US" dirty="0"/>
              <a:t>Monthly searches for</a:t>
            </a:r>
            <a:r>
              <a:rPr lang="en-US" altLang="zh-CN" dirty="0"/>
              <a:t>】</a:t>
            </a:r>
            <a:r>
              <a:rPr lang="zh-CN" altLang="en-US" dirty="0"/>
              <a:t>ranking</a:t>
            </a:r>
            <a:endParaRPr lang="en-US" altLang="zh-CN" dirty="0"/>
          </a:p>
          <a:p>
            <a:pPr lvl="1" algn="l" rtl="0"/>
            <a:endParaRPr lang="en-US" altLang="zh-CN" dirty="0"/>
          </a:p>
          <a:p>
            <a:pPr lvl="1" algn="l" rtl="0"/>
            <a:endParaRPr lang="en-US" altLang="zh-CN" dirty="0"/>
          </a:p>
          <a:p>
            <a:pPr algn="l" rtl="0"/>
            <a:endParaRPr lang="zh-TW" altLang="en-US" dirty="0"/>
          </a:p>
        </p:txBody>
      </p:sp>
      <p:sp>
        <p:nvSpPr>
          <p:cNvPr id="3" name="標題 2">
            <a:extLst>
              <a:ext uri="{FF2B5EF4-FFF2-40B4-BE49-F238E27FC236}">
                <a16:creationId xmlns:a16="http://schemas.microsoft.com/office/drawing/2014/main" id="{CB84D0B2-EA0D-4D63-87AB-0D04C1CBE85E}"/>
              </a:ext>
            </a:extLst>
          </p:cNvPr>
          <p:cNvSpPr>
            <a:spLocks noGrp="1"/>
          </p:cNvSpPr>
          <p:nvPr>
            <p:ph type="title"/>
          </p:nvPr>
        </p:nvSpPr>
        <p:spPr/>
        <p:txBody>
          <a:bodyPr>
            <a:noAutofit/>
          </a:bodyPr>
          <a:lstStyle/>
          <a:p>
            <a:pPr algn="l" rtl="0"/>
            <a:r>
              <a:rPr lang="en-US" altLang="zh-CN" sz="3200" dirty="0"/>
              <a:t>Using Google Ads to obtain a 【keyword list】 ranked by monthly search volume.</a:t>
            </a:r>
            <a:endParaRPr lang="zh-TW" altLang="en-US" sz="3200" dirty="0"/>
          </a:p>
        </p:txBody>
      </p:sp>
    </p:spTree>
    <p:extLst>
      <p:ext uri="{BB962C8B-B14F-4D97-AF65-F5344CB8AC3E}">
        <p14:creationId xmlns:p14="http://schemas.microsoft.com/office/powerpoint/2010/main" val="3932260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D0E7E7-044A-4A55-96D1-7F5C1ECC7DF2}"/>
              </a:ext>
            </a:extLst>
          </p:cNvPr>
          <p:cNvSpPr>
            <a:spLocks noGrp="1"/>
          </p:cNvSpPr>
          <p:nvPr>
            <p:ph idx="1"/>
          </p:nvPr>
        </p:nvSpPr>
        <p:spPr/>
        <p:txBody>
          <a:bodyPr/>
          <a:lstStyle/>
          <a:p>
            <a:pPr algn="l" rtl="0"/>
            <a:r>
              <a:rPr lang="en-US" altLang="zh-CN" dirty="0"/>
              <a:t>(1). Google ads</a:t>
            </a:r>
            <a:r>
              <a:rPr lang="zh-CN" altLang="en-US" dirty="0"/>
              <a:t>:</a:t>
            </a:r>
            <a:endParaRPr lang="en-US" altLang="zh-CN" dirty="0"/>
          </a:p>
          <a:p>
            <a:pPr lvl="1" algn="l" rtl="0"/>
            <a:r>
              <a:rPr lang="zh-CN" altLang="en-US" dirty="0"/>
              <a:t>After logging in, you will be forced to create</a:t>
            </a:r>
            <a:r>
              <a:rPr lang="en-US" altLang="zh-CN" dirty="0"/>
              <a:t>1</a:t>
            </a:r>
            <a:r>
              <a:rPr lang="zh-CN" altLang="en-US" dirty="0"/>
              <a:t>Ads</a:t>
            </a:r>
            <a:endParaRPr lang="en-US" altLang="zh-CN" dirty="0"/>
          </a:p>
          <a:p>
            <a:pPr lvl="1" algn="l" rtl="0"/>
            <a:endParaRPr lang="en-US" altLang="zh-CN" dirty="0"/>
          </a:p>
          <a:p>
            <a:pPr algn="l" rtl="0"/>
            <a:endParaRPr lang="zh-TW" altLang="en-US" dirty="0"/>
          </a:p>
        </p:txBody>
      </p:sp>
      <p:sp>
        <p:nvSpPr>
          <p:cNvPr id="3" name="標題 2">
            <a:extLst>
              <a:ext uri="{FF2B5EF4-FFF2-40B4-BE49-F238E27FC236}">
                <a16:creationId xmlns:a16="http://schemas.microsoft.com/office/drawing/2014/main" id="{CB84D0B2-EA0D-4D63-87AB-0D04C1CBE85E}"/>
              </a:ext>
            </a:extLst>
          </p:cNvPr>
          <p:cNvSpPr>
            <a:spLocks noGrp="1"/>
          </p:cNvSpPr>
          <p:nvPr>
            <p:ph type="title"/>
          </p:nvPr>
        </p:nvSpPr>
        <p:spPr/>
        <p:txBody>
          <a:bodyPr>
            <a:noAutofit/>
          </a:bodyPr>
          <a:lstStyle/>
          <a:p>
            <a:pPr algn="l" rtl="0"/>
            <a:r>
              <a:rPr lang="en-US" altLang="zh-CN" sz="3200" dirty="0"/>
              <a:t>Using Google Ads to obtain a 【keyword list】 ranked by monthly search volume.</a:t>
            </a:r>
            <a:endParaRPr lang="zh-TW" altLang="en-US" sz="3200" dirty="0"/>
          </a:p>
        </p:txBody>
      </p:sp>
      <p:pic>
        <p:nvPicPr>
          <p:cNvPr id="5" name="圖片 4">
            <a:extLst>
              <a:ext uri="{FF2B5EF4-FFF2-40B4-BE49-F238E27FC236}">
                <a16:creationId xmlns:a16="http://schemas.microsoft.com/office/drawing/2014/main" id="{631B97D9-9AC2-4430-B74B-9F8352F49EB4}"/>
              </a:ext>
            </a:extLst>
          </p:cNvPr>
          <p:cNvPicPr>
            <a:picLocks noChangeAspect="1"/>
          </p:cNvPicPr>
          <p:nvPr/>
        </p:nvPicPr>
        <p:blipFill>
          <a:blip r:embed="rId2"/>
          <a:stretch>
            <a:fillRect/>
          </a:stretch>
        </p:blipFill>
        <p:spPr>
          <a:xfrm>
            <a:off x="510763" y="3054285"/>
            <a:ext cx="2949004" cy="3803715"/>
          </a:xfrm>
          <a:prstGeom prst="rect">
            <a:avLst/>
          </a:prstGeom>
        </p:spPr>
      </p:pic>
    </p:spTree>
    <p:extLst>
      <p:ext uri="{BB962C8B-B14F-4D97-AF65-F5344CB8AC3E}">
        <p14:creationId xmlns:p14="http://schemas.microsoft.com/office/powerpoint/2010/main" val="4261468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F5B67B3-C5DD-4E4F-A1A9-C0AB944D1069}"/>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BECAA586-5AC4-453D-9E02-E19285A139A5}"/>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42AE1ABC-F428-4A30-9797-2A29A0B46B21}"/>
              </a:ext>
            </a:extLst>
          </p:cNvPr>
          <p:cNvPicPr>
            <a:picLocks noChangeAspect="1"/>
          </p:cNvPicPr>
          <p:nvPr/>
        </p:nvPicPr>
        <p:blipFill>
          <a:blip r:embed="rId2"/>
          <a:stretch>
            <a:fillRect/>
          </a:stretch>
        </p:blipFill>
        <p:spPr>
          <a:xfrm>
            <a:off x="0" y="370166"/>
            <a:ext cx="9144000" cy="6117668"/>
          </a:xfrm>
          <a:prstGeom prst="rect">
            <a:avLst/>
          </a:prstGeom>
        </p:spPr>
      </p:pic>
    </p:spTree>
    <p:extLst>
      <p:ext uri="{BB962C8B-B14F-4D97-AF65-F5344CB8AC3E}">
        <p14:creationId xmlns:p14="http://schemas.microsoft.com/office/powerpoint/2010/main" val="4231354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7BD9FC3-CB23-40B4-BD06-1C30CF4F9FD6}"/>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15872086-61FA-4FBD-949B-9A6CAF98F0C6}"/>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33DB667A-7D91-44A3-BA2F-610770E04E4F}"/>
              </a:ext>
            </a:extLst>
          </p:cNvPr>
          <p:cNvPicPr>
            <a:picLocks noChangeAspect="1"/>
          </p:cNvPicPr>
          <p:nvPr/>
        </p:nvPicPr>
        <p:blipFill>
          <a:blip r:embed="rId2"/>
          <a:stretch>
            <a:fillRect/>
          </a:stretch>
        </p:blipFill>
        <p:spPr>
          <a:xfrm>
            <a:off x="741570" y="235910"/>
            <a:ext cx="7660859" cy="6485565"/>
          </a:xfrm>
          <a:prstGeom prst="rect">
            <a:avLst/>
          </a:prstGeom>
        </p:spPr>
      </p:pic>
    </p:spTree>
    <p:extLst>
      <p:ext uri="{BB962C8B-B14F-4D97-AF65-F5344CB8AC3E}">
        <p14:creationId xmlns:p14="http://schemas.microsoft.com/office/powerpoint/2010/main" val="1545282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05F9219-05C8-431A-95A5-7D62E4A3CB0A}"/>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0A43885D-EC95-4926-932B-D3001E9A169F}"/>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71ABB64F-7297-47DA-A750-F88B7D85063E}"/>
              </a:ext>
            </a:extLst>
          </p:cNvPr>
          <p:cNvPicPr>
            <a:picLocks noChangeAspect="1"/>
          </p:cNvPicPr>
          <p:nvPr/>
        </p:nvPicPr>
        <p:blipFill>
          <a:blip r:embed="rId2"/>
          <a:stretch>
            <a:fillRect/>
          </a:stretch>
        </p:blipFill>
        <p:spPr>
          <a:xfrm>
            <a:off x="690626" y="0"/>
            <a:ext cx="7762748" cy="6858000"/>
          </a:xfrm>
          <a:prstGeom prst="rect">
            <a:avLst/>
          </a:prstGeom>
        </p:spPr>
      </p:pic>
    </p:spTree>
    <p:extLst>
      <p:ext uri="{BB962C8B-B14F-4D97-AF65-F5344CB8AC3E}">
        <p14:creationId xmlns:p14="http://schemas.microsoft.com/office/powerpoint/2010/main" val="1026005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DCCF1A7-CC75-4DDF-8E4C-AAB43C9801BE}"/>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624C282A-0F70-4AF9-BB11-5B85FB8B0C83}"/>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1CF1AC78-68AD-47C1-9D44-AC448541DD39}"/>
              </a:ext>
            </a:extLst>
          </p:cNvPr>
          <p:cNvPicPr>
            <a:picLocks noChangeAspect="1"/>
          </p:cNvPicPr>
          <p:nvPr/>
        </p:nvPicPr>
        <p:blipFill>
          <a:blip r:embed="rId2"/>
          <a:stretch>
            <a:fillRect/>
          </a:stretch>
        </p:blipFill>
        <p:spPr>
          <a:xfrm>
            <a:off x="0" y="431440"/>
            <a:ext cx="9144000" cy="5995120"/>
          </a:xfrm>
          <a:prstGeom prst="rect">
            <a:avLst/>
          </a:prstGeom>
        </p:spPr>
      </p:pic>
    </p:spTree>
    <p:extLst>
      <p:ext uri="{BB962C8B-B14F-4D97-AF65-F5344CB8AC3E}">
        <p14:creationId xmlns:p14="http://schemas.microsoft.com/office/powerpoint/2010/main" val="1121534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3F96315-A4B7-4EBF-BE18-6DF2DC9074D1}"/>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1ED69E8A-2E16-4EFD-AA4F-EB6FD98A9A35}"/>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12CA647D-3064-4A7C-B651-4C469FC9D10F}"/>
              </a:ext>
            </a:extLst>
          </p:cNvPr>
          <p:cNvPicPr>
            <a:picLocks noChangeAspect="1"/>
          </p:cNvPicPr>
          <p:nvPr/>
        </p:nvPicPr>
        <p:blipFill>
          <a:blip r:embed="rId2"/>
          <a:stretch>
            <a:fillRect/>
          </a:stretch>
        </p:blipFill>
        <p:spPr>
          <a:xfrm>
            <a:off x="257714" y="1138524"/>
            <a:ext cx="8628571" cy="4580952"/>
          </a:xfrm>
          <a:prstGeom prst="rect">
            <a:avLst/>
          </a:prstGeom>
        </p:spPr>
      </p:pic>
    </p:spTree>
    <p:extLst>
      <p:ext uri="{BB962C8B-B14F-4D97-AF65-F5344CB8AC3E}">
        <p14:creationId xmlns:p14="http://schemas.microsoft.com/office/powerpoint/2010/main" val="2674947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EDF7D14-5E34-4516-9D54-C51CF1FB2331}"/>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068CD30E-1B3F-438C-B9BF-45566A9673DC}"/>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C0E6F679-8EAF-4498-A364-FFFF62F595A2}"/>
              </a:ext>
            </a:extLst>
          </p:cNvPr>
          <p:cNvPicPr>
            <a:picLocks noChangeAspect="1"/>
          </p:cNvPicPr>
          <p:nvPr/>
        </p:nvPicPr>
        <p:blipFill>
          <a:blip r:embed="rId2"/>
          <a:stretch>
            <a:fillRect/>
          </a:stretch>
        </p:blipFill>
        <p:spPr>
          <a:xfrm>
            <a:off x="248190" y="167095"/>
            <a:ext cx="8647619" cy="6523809"/>
          </a:xfrm>
          <a:prstGeom prst="rect">
            <a:avLst/>
          </a:prstGeom>
        </p:spPr>
      </p:pic>
    </p:spTree>
    <p:extLst>
      <p:ext uri="{BB962C8B-B14F-4D97-AF65-F5344CB8AC3E}">
        <p14:creationId xmlns:p14="http://schemas.microsoft.com/office/powerpoint/2010/main" val="2559071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030FCCE-090B-45DE-8A82-249ED8D98EBA}"/>
              </a:ext>
            </a:extLst>
          </p:cNvPr>
          <p:cNvSpPr>
            <a:spLocks noGrp="1"/>
          </p:cNvSpPr>
          <p:nvPr>
            <p:ph idx="1"/>
          </p:nvPr>
        </p:nvSpPr>
        <p:spPr>
          <a:xfrm>
            <a:off x="107504" y="1600200"/>
            <a:ext cx="8784976" cy="5257800"/>
          </a:xfrm>
        </p:spPr>
        <p:txBody>
          <a:bodyPr>
            <a:normAutofit fontScale="62500" lnSpcReduction="20000"/>
          </a:bodyPr>
          <a:lstStyle/>
          <a:p>
            <a:pPr algn="l" rtl="0"/>
            <a:r>
              <a:rPr lang="zh-TW" altLang="en-US" b="1" dirty="0">
                <a:effectLst/>
              </a:rPr>
              <a:t>☎</a:t>
            </a:r>
            <a:r>
              <a:rPr lang="en-US" altLang="zh-TW" b="1" dirty="0">
                <a:effectLst/>
              </a:rPr>
              <a:t>SEO</a:t>
            </a:r>
            <a:r>
              <a:rPr lang="zh-TW" altLang="en-US" b="1" dirty="0">
                <a:effectLst/>
              </a:rPr>
              <a:t>Natural ranking</a:t>
            </a:r>
            <a:r>
              <a:rPr lang="en-US" altLang="zh-TW" b="1" dirty="0">
                <a:effectLst/>
              </a:rPr>
              <a:t>=</a:t>
            </a:r>
            <a:r>
              <a:rPr lang="zh-TW" altLang="en-US" b="1" dirty="0">
                <a:solidFill>
                  <a:srgbClr val="C00000"/>
                </a:solidFill>
                <a:effectLst/>
              </a:rPr>
              <a:t>Free website ranking</a:t>
            </a:r>
            <a:endParaRPr lang="en-US" altLang="zh-TW" b="1" dirty="0">
              <a:solidFill>
                <a:srgbClr val="C00000"/>
              </a:solidFill>
              <a:effectLst/>
            </a:endParaRPr>
          </a:p>
          <a:p>
            <a:pPr algn="l" rtl="0"/>
            <a:r>
              <a:rPr lang="zh-TW" altLang="en-US" b="1" dirty="0">
                <a:effectLst/>
              </a:rPr>
              <a:t>☎</a:t>
            </a:r>
            <a:r>
              <a:rPr lang="en-US" altLang="zh-TW" b="1" dirty="0">
                <a:effectLst/>
              </a:rPr>
              <a:t>google</a:t>
            </a:r>
            <a:r>
              <a:rPr lang="zh-TW" altLang="en-US" b="1" dirty="0">
                <a:effectLst/>
              </a:rPr>
              <a:t>After entering the keyword query data, the first few entries are</a:t>
            </a:r>
            <a:r>
              <a:rPr lang="zh-TW" altLang="en-US" b="1" dirty="0">
                <a:solidFill>
                  <a:srgbClr val="C00000"/>
                </a:solidFill>
                <a:effectLst/>
              </a:rPr>
              <a:t>Advertising Page</a:t>
            </a:r>
            <a:r>
              <a:rPr lang="zh-TW" altLang="en-US" b="1" dirty="0">
                <a:effectLst/>
              </a:rPr>
              <a:t>, the following is</a:t>
            </a:r>
            <a:r>
              <a:rPr lang="en-US" altLang="zh-TW" b="1" dirty="0">
                <a:effectLst/>
              </a:rPr>
              <a:t>google</a:t>
            </a:r>
            <a:r>
              <a:rPr lang="zh-TW" altLang="en-US" b="1" dirty="0">
                <a:effectLst/>
              </a:rPr>
              <a:t>according to</a:t>
            </a:r>
            <a:r>
              <a:rPr lang="en-US" altLang="zh-TW" b="1" dirty="0">
                <a:solidFill>
                  <a:srgbClr val="C00000"/>
                </a:solidFill>
                <a:effectLst/>
              </a:rPr>
              <a:t>SEO</a:t>
            </a:r>
            <a:r>
              <a:rPr lang="zh-TW" altLang="en-US" b="1" dirty="0">
                <a:solidFill>
                  <a:srgbClr val="C00000"/>
                </a:solidFill>
                <a:effectLst/>
              </a:rPr>
              <a:t>Ranked</a:t>
            </a:r>
            <a:r>
              <a:rPr lang="zh-TW" altLang="en-US" b="1" dirty="0">
                <a:effectLst/>
              </a:rPr>
              <a:t>'s website.</a:t>
            </a:r>
            <a:endParaRPr lang="en-US" altLang="zh-TW" b="1" dirty="0">
              <a:effectLst/>
            </a:endParaRPr>
          </a:p>
          <a:p>
            <a:pPr lvl="1" algn="l" rtl="0"/>
            <a:r>
              <a:rPr lang="zh-CN" altLang="en-US" b="1" dirty="0">
                <a:effectLst/>
              </a:rPr>
              <a:t>Practice:</a:t>
            </a:r>
            <a:r>
              <a:rPr lang="en-US" altLang="zh-CN" b="1" dirty="0">
                <a:effectLst/>
              </a:rPr>
              <a:t>google</a:t>
            </a:r>
            <a:r>
              <a:rPr lang="zh-CN" altLang="en-US" b="1" dirty="0">
                <a:effectLst/>
              </a:rPr>
              <a:t>Input:</a:t>
            </a:r>
            <a:r>
              <a:rPr lang="zh-CN" altLang="en-US" b="1" dirty="0">
                <a:solidFill>
                  <a:srgbClr val="C00000"/>
                </a:solidFill>
                <a:effectLst/>
              </a:rPr>
              <a:t>refrigerator</a:t>
            </a:r>
            <a:endParaRPr lang="en-US" altLang="zh-CN" b="1" dirty="0">
              <a:solidFill>
                <a:srgbClr val="C00000"/>
              </a:solidFill>
              <a:effectLst/>
            </a:endParaRPr>
          </a:p>
          <a:p>
            <a:pPr lvl="1" algn="l" rtl="0"/>
            <a:r>
              <a:rPr lang="zh-CN" altLang="en-US" b="1" dirty="0">
                <a:effectLst/>
              </a:rPr>
              <a:t>Query</a:t>
            </a:r>
            <a:r>
              <a:rPr lang="en-US" altLang="zh-CN" b="1" dirty="0">
                <a:effectLst/>
              </a:rPr>
              <a:t>SEO</a:t>
            </a:r>
            <a:r>
              <a:rPr lang="zh-TW" altLang="en-US" b="1" dirty="0">
                <a:effectLst/>
              </a:rPr>
              <a:t>Organic ranking</a:t>
            </a:r>
            <a:r>
              <a:rPr lang="zh-CN" altLang="en-US" b="1" dirty="0">
                <a:effectLst/>
              </a:rPr>
              <a:t>The top few</a:t>
            </a:r>
            <a:endParaRPr lang="en-US" altLang="zh-CN" b="1" dirty="0">
              <a:effectLst/>
            </a:endParaRPr>
          </a:p>
          <a:p>
            <a:pPr lvl="1" algn="l" rtl="0"/>
            <a:endParaRPr lang="en-US" altLang="zh-TW" b="1" dirty="0">
              <a:effectLst/>
            </a:endParaRPr>
          </a:p>
          <a:p>
            <a:pPr algn="l" rtl="0"/>
            <a:r>
              <a:rPr lang="zh-TW" altLang="en-US" b="1" dirty="0">
                <a:effectLst/>
              </a:rPr>
              <a:t>☎So</a:t>
            </a:r>
            <a:r>
              <a:rPr lang="en-US" altLang="zh-TW" b="1" dirty="0">
                <a:effectLst/>
              </a:rPr>
              <a:t>SEO</a:t>
            </a:r>
            <a:r>
              <a:rPr lang="zh-TW" altLang="en-US" b="1" dirty="0">
                <a:effectLst/>
              </a:rPr>
              <a:t>The goal is to get your website ranked higher.</a:t>
            </a:r>
            <a:endParaRPr lang="en-US" altLang="zh-TW" b="1" dirty="0">
              <a:effectLst/>
            </a:endParaRPr>
          </a:p>
          <a:p>
            <a:pPr algn="l" rtl="0"/>
            <a:r>
              <a:rPr lang="zh-TW" altLang="en-US" b="1" dirty="0">
                <a:effectLst/>
              </a:rPr>
              <a:t>☎</a:t>
            </a:r>
            <a:r>
              <a:rPr lang="zh-TW" altLang="en-US" b="1" dirty="0">
                <a:effectLst/>
                <a:highlight>
                  <a:srgbClr val="FFFF00"/>
                </a:highlight>
              </a:rPr>
              <a:t>Ranking higher will increase traffic and promote marketing.</a:t>
            </a:r>
            <a:endParaRPr lang="en-US" altLang="zh-TW" b="1" dirty="0">
              <a:effectLst/>
              <a:highlight>
                <a:srgbClr val="FFFF00"/>
              </a:highlight>
            </a:endParaRPr>
          </a:p>
          <a:p>
            <a:pPr algn="l" rtl="0"/>
            <a:r>
              <a:rPr lang="zh-TW" altLang="en-US" b="1" dirty="0">
                <a:effectLst/>
              </a:rPr>
              <a:t>☎The following figure proves the relationship between organic ranking and click-through rate. It can be clearly seen that the higher the ranking, the better.</a:t>
            </a:r>
            <a:endParaRPr lang="zh-TW" altLang="en-US" b="1" dirty="0"/>
          </a:p>
        </p:txBody>
      </p:sp>
      <p:sp>
        <p:nvSpPr>
          <p:cNvPr id="3" name="標題 2">
            <a:extLst>
              <a:ext uri="{FF2B5EF4-FFF2-40B4-BE49-F238E27FC236}">
                <a16:creationId xmlns:a16="http://schemas.microsoft.com/office/drawing/2014/main" id="{20642335-C945-437E-8610-EE9FEADCB586}"/>
              </a:ext>
            </a:extLst>
          </p:cNvPr>
          <p:cNvSpPr>
            <a:spLocks noGrp="1"/>
          </p:cNvSpPr>
          <p:nvPr>
            <p:ph type="title"/>
          </p:nvPr>
        </p:nvSpPr>
        <p:spPr/>
        <p:txBody>
          <a:bodyPr>
            <a:normAutofit fontScale="90000"/>
          </a:bodyPr>
          <a:lstStyle/>
          <a:p>
            <a:pPr algn="ctr" rtl="0"/>
            <a:r>
              <a:rPr lang="en-US" altLang="zh-TW" sz="4400" b="1" dirty="0">
                <a:effectLst/>
                <a:latin typeface="微軟正黑體" panose="020B0604030504040204" pitchFamily="34" charset="-120"/>
                <a:ea typeface="微軟正黑體" panose="020B0604030504040204" pitchFamily="34" charset="-120"/>
              </a:rPr>
              <a:t>The relationship between organic ranking and click-through rate </a:t>
            </a:r>
            <a:r>
              <a:rPr lang="en-US" altLang="zh-TW" sz="3100" b="1" dirty="0">
                <a:effectLst/>
                <a:latin typeface="微軟正黑體" panose="020B0604030504040204" pitchFamily="34" charset="-120"/>
                <a:ea typeface="微軟正黑體" panose="020B0604030504040204" pitchFamily="34" charset="-120"/>
              </a:rPr>
              <a:t>(CTR)</a:t>
            </a:r>
            <a:endParaRPr lang="zh-TW" altLang="en-US" sz="4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41020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BA9884F-C182-495C-9200-40968E2E73C3}"/>
              </a:ext>
            </a:extLst>
          </p:cNvPr>
          <p:cNvSpPr>
            <a:spLocks noGrp="1"/>
          </p:cNvSpPr>
          <p:nvPr>
            <p:ph idx="1"/>
          </p:nvPr>
        </p:nvSpPr>
        <p:spPr>
          <a:xfrm>
            <a:off x="177554" y="1600200"/>
            <a:ext cx="2971940" cy="5121275"/>
          </a:xfrm>
        </p:spPr>
        <p:txBody>
          <a:bodyPr>
            <a:normAutofit/>
          </a:bodyPr>
          <a:lstStyle/>
          <a:p>
            <a:r>
              <a:rPr lang="zh-CN" altLang="en-US" sz="3200" dirty="0"/>
              <a:t>台北科技大學，</a:t>
            </a:r>
            <a:endParaRPr lang="en-US" altLang="zh-CN" sz="3200" dirty="0"/>
          </a:p>
          <a:p>
            <a:r>
              <a:rPr lang="zh-CN" altLang="en-US" sz="3200" dirty="0"/>
              <a:t>統編：</a:t>
            </a:r>
            <a:r>
              <a:rPr lang="en-US" altLang="zh-TW" sz="3200" dirty="0"/>
              <a:t>92021164</a:t>
            </a:r>
            <a:br>
              <a:rPr lang="en-US" altLang="zh-TW" sz="3200" dirty="0"/>
            </a:br>
            <a:endParaRPr lang="en-US" altLang="zh-TW" sz="3200" dirty="0"/>
          </a:p>
          <a:p>
            <a:r>
              <a:rPr lang="en-US" altLang="zh-TW" sz="3200" dirty="0"/>
              <a:t>10608</a:t>
            </a:r>
          </a:p>
          <a:p>
            <a:r>
              <a:rPr lang="zh-TW" altLang="en-US" sz="3200" dirty="0"/>
              <a:t>台北市大安區</a:t>
            </a:r>
            <a:endParaRPr lang="en-US" altLang="zh-TW" sz="3200" dirty="0"/>
          </a:p>
          <a:p>
            <a:r>
              <a:rPr lang="zh-TW" altLang="en-US" sz="3200" dirty="0"/>
              <a:t>忠孝東路三段</a:t>
            </a:r>
            <a:r>
              <a:rPr lang="en-US" altLang="zh-TW" sz="3200" dirty="0"/>
              <a:t>1</a:t>
            </a:r>
            <a:r>
              <a:rPr lang="zh-TW" altLang="en-US" sz="3200" dirty="0"/>
              <a:t>號</a:t>
            </a:r>
          </a:p>
        </p:txBody>
      </p:sp>
      <p:sp>
        <p:nvSpPr>
          <p:cNvPr id="3" name="標題 2">
            <a:extLst>
              <a:ext uri="{FF2B5EF4-FFF2-40B4-BE49-F238E27FC236}">
                <a16:creationId xmlns:a16="http://schemas.microsoft.com/office/drawing/2014/main" id="{EAC7971C-8B8D-4A5D-848F-B58DD8A48B9E}"/>
              </a:ext>
            </a:extLst>
          </p:cNvPr>
          <p:cNvSpPr>
            <a:spLocks noGrp="1"/>
          </p:cNvSpPr>
          <p:nvPr>
            <p:ph type="title"/>
          </p:nvPr>
        </p:nvSpPr>
        <p:spPr/>
        <p:txBody>
          <a:bodyPr>
            <a:noAutofit/>
          </a:bodyPr>
          <a:lstStyle/>
          <a:p>
            <a:r>
              <a:rPr lang="zh-CN" altLang="en-US" sz="3600" dirty="0"/>
              <a:t>台北科技大學，統編：</a:t>
            </a:r>
            <a:r>
              <a:rPr lang="en-US" altLang="zh-TW" sz="3600" dirty="0"/>
              <a:t>92021164</a:t>
            </a:r>
            <a:br>
              <a:rPr lang="en-US" altLang="zh-TW" sz="3600" dirty="0"/>
            </a:br>
            <a:r>
              <a:rPr lang="en-US" altLang="zh-TW" sz="3600" dirty="0"/>
              <a:t>10608</a:t>
            </a:r>
            <a:r>
              <a:rPr lang="zh-TW" altLang="en-US" sz="3600" dirty="0"/>
              <a:t>台北市大安區忠孝東路三段</a:t>
            </a:r>
            <a:r>
              <a:rPr lang="en-US" altLang="zh-TW" sz="3600" dirty="0"/>
              <a:t>1</a:t>
            </a:r>
            <a:r>
              <a:rPr lang="zh-TW" altLang="en-US" sz="3600" dirty="0"/>
              <a:t>號</a:t>
            </a:r>
          </a:p>
        </p:txBody>
      </p:sp>
      <p:pic>
        <p:nvPicPr>
          <p:cNvPr id="7" name="圖片 6">
            <a:extLst>
              <a:ext uri="{FF2B5EF4-FFF2-40B4-BE49-F238E27FC236}">
                <a16:creationId xmlns:a16="http://schemas.microsoft.com/office/drawing/2014/main" id="{3C848171-401B-459C-A101-B2088D52AED6}"/>
              </a:ext>
            </a:extLst>
          </p:cNvPr>
          <p:cNvPicPr>
            <a:picLocks noChangeAspect="1"/>
          </p:cNvPicPr>
          <p:nvPr/>
        </p:nvPicPr>
        <p:blipFill>
          <a:blip r:embed="rId2"/>
          <a:stretch>
            <a:fillRect/>
          </a:stretch>
        </p:blipFill>
        <p:spPr>
          <a:xfrm>
            <a:off x="3149493" y="136525"/>
            <a:ext cx="5994507" cy="6245258"/>
          </a:xfrm>
          <a:prstGeom prst="rect">
            <a:avLst/>
          </a:prstGeom>
        </p:spPr>
      </p:pic>
    </p:spTree>
    <p:extLst>
      <p:ext uri="{BB962C8B-B14F-4D97-AF65-F5344CB8AC3E}">
        <p14:creationId xmlns:p14="http://schemas.microsoft.com/office/powerpoint/2010/main" val="2563613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195FDD8-B773-4000-8F7C-7BDF6D1971C5}"/>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40F00465-CA69-4046-B522-14AF5C9AA77C}"/>
              </a:ext>
            </a:extLst>
          </p:cNvPr>
          <p:cNvSpPr>
            <a:spLocks noGrp="1"/>
          </p:cNvSpPr>
          <p:nvPr>
            <p:ph type="title"/>
          </p:nvPr>
        </p:nvSpPr>
        <p:spPr/>
        <p:txBody>
          <a:bodyPr/>
          <a:lstStyle/>
          <a:p>
            <a:pPr rtl="0"/>
            <a:r>
              <a:rPr lang="en-US" altLang="zh-CN" dirty="0"/>
              <a:t>Setup complete screen.</a:t>
            </a:r>
            <a:endParaRPr lang="zh-TW" altLang="en-US" dirty="0"/>
          </a:p>
        </p:txBody>
      </p:sp>
      <p:pic>
        <p:nvPicPr>
          <p:cNvPr id="5" name="圖片 4">
            <a:extLst>
              <a:ext uri="{FF2B5EF4-FFF2-40B4-BE49-F238E27FC236}">
                <a16:creationId xmlns:a16="http://schemas.microsoft.com/office/drawing/2014/main" id="{4389E232-C93E-4312-A8A9-F8FDE73EF523}"/>
              </a:ext>
            </a:extLst>
          </p:cNvPr>
          <p:cNvPicPr>
            <a:picLocks noChangeAspect="1"/>
          </p:cNvPicPr>
          <p:nvPr/>
        </p:nvPicPr>
        <p:blipFill>
          <a:blip r:embed="rId2"/>
          <a:stretch>
            <a:fillRect/>
          </a:stretch>
        </p:blipFill>
        <p:spPr>
          <a:xfrm>
            <a:off x="0" y="1297165"/>
            <a:ext cx="9144000" cy="5727344"/>
          </a:xfrm>
          <a:prstGeom prst="rect">
            <a:avLst/>
          </a:prstGeom>
        </p:spPr>
      </p:pic>
    </p:spTree>
    <p:extLst>
      <p:ext uri="{BB962C8B-B14F-4D97-AF65-F5344CB8AC3E}">
        <p14:creationId xmlns:p14="http://schemas.microsoft.com/office/powerpoint/2010/main" val="77220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D0E7E7-044A-4A55-96D1-7F5C1ECC7DF2}"/>
              </a:ext>
            </a:extLst>
          </p:cNvPr>
          <p:cNvSpPr>
            <a:spLocks noGrp="1"/>
          </p:cNvSpPr>
          <p:nvPr>
            <p:ph idx="1"/>
          </p:nvPr>
        </p:nvSpPr>
        <p:spPr/>
        <p:txBody>
          <a:bodyPr/>
          <a:lstStyle/>
          <a:p>
            <a:pPr algn="l" rtl="0"/>
            <a:r>
              <a:rPr lang="en-US" altLang="zh-CN" dirty="0"/>
              <a:t>【</a:t>
            </a:r>
            <a:r>
              <a:rPr lang="zh-CN" altLang="en-US" dirty="0">
                <a:solidFill>
                  <a:srgbClr val="7030A0"/>
                </a:solidFill>
              </a:rPr>
              <a:t>tool</a:t>
            </a:r>
            <a:r>
              <a:rPr lang="en-US" altLang="zh-CN" dirty="0"/>
              <a:t>】</a:t>
            </a:r>
            <a:r>
              <a:rPr lang="en-US" altLang="zh-CN" dirty="0">
                <a:sym typeface="Wingdings" panose="05000000000000000000" pitchFamily="2" charset="2"/>
              </a:rPr>
              <a:t>【</a:t>
            </a:r>
            <a:r>
              <a:rPr lang="zh-CN" altLang="en-US" dirty="0">
                <a:solidFill>
                  <a:srgbClr val="7030A0"/>
                </a:solidFill>
              </a:rPr>
              <a:t>Keyword Planner</a:t>
            </a:r>
            <a:r>
              <a:rPr lang="en-US" altLang="zh-CN" dirty="0"/>
              <a:t>】</a:t>
            </a:r>
          </a:p>
          <a:p>
            <a:pPr algn="l" rtl="0"/>
            <a:endParaRPr lang="zh-TW" altLang="en-US" dirty="0"/>
          </a:p>
        </p:txBody>
      </p:sp>
      <p:sp>
        <p:nvSpPr>
          <p:cNvPr id="3" name="標題 2">
            <a:extLst>
              <a:ext uri="{FF2B5EF4-FFF2-40B4-BE49-F238E27FC236}">
                <a16:creationId xmlns:a16="http://schemas.microsoft.com/office/drawing/2014/main" id="{CB84D0B2-EA0D-4D63-87AB-0D04C1CBE85E}"/>
              </a:ext>
            </a:extLst>
          </p:cNvPr>
          <p:cNvSpPr>
            <a:spLocks noGrp="1"/>
          </p:cNvSpPr>
          <p:nvPr>
            <p:ph type="title"/>
          </p:nvPr>
        </p:nvSpPr>
        <p:spPr/>
        <p:txBody>
          <a:bodyPr>
            <a:noAutofit/>
          </a:bodyPr>
          <a:lstStyle/>
          <a:p>
            <a:pPr algn="l" rtl="0"/>
            <a:r>
              <a:rPr lang="en-US" altLang="zh-CN" sz="3200" dirty="0"/>
              <a:t>Using Google Ads to obtain a 【keyword list】 ranked by monthly search volume.</a:t>
            </a:r>
            <a:endParaRPr lang="zh-TW" altLang="en-US" sz="3200" dirty="0"/>
          </a:p>
        </p:txBody>
      </p:sp>
      <p:pic>
        <p:nvPicPr>
          <p:cNvPr id="7" name="圖片 6">
            <a:extLst>
              <a:ext uri="{FF2B5EF4-FFF2-40B4-BE49-F238E27FC236}">
                <a16:creationId xmlns:a16="http://schemas.microsoft.com/office/drawing/2014/main" id="{30A5879D-1F16-4670-8181-0B0BA629A99B}"/>
              </a:ext>
            </a:extLst>
          </p:cNvPr>
          <p:cNvPicPr>
            <a:picLocks noChangeAspect="1"/>
          </p:cNvPicPr>
          <p:nvPr/>
        </p:nvPicPr>
        <p:blipFill>
          <a:blip r:embed="rId2"/>
          <a:stretch>
            <a:fillRect/>
          </a:stretch>
        </p:blipFill>
        <p:spPr>
          <a:xfrm>
            <a:off x="275208" y="2411691"/>
            <a:ext cx="3583578" cy="4293909"/>
          </a:xfrm>
          <a:prstGeom prst="rect">
            <a:avLst/>
          </a:prstGeom>
        </p:spPr>
      </p:pic>
      <p:pic>
        <p:nvPicPr>
          <p:cNvPr id="9" name="圖片 8">
            <a:extLst>
              <a:ext uri="{FF2B5EF4-FFF2-40B4-BE49-F238E27FC236}">
                <a16:creationId xmlns:a16="http://schemas.microsoft.com/office/drawing/2014/main" id="{09696557-3F64-4E95-BCDC-59378C19AD73}"/>
              </a:ext>
            </a:extLst>
          </p:cNvPr>
          <p:cNvPicPr>
            <a:picLocks noChangeAspect="1"/>
          </p:cNvPicPr>
          <p:nvPr/>
        </p:nvPicPr>
        <p:blipFill>
          <a:blip r:embed="rId3"/>
          <a:stretch>
            <a:fillRect/>
          </a:stretch>
        </p:blipFill>
        <p:spPr>
          <a:xfrm>
            <a:off x="4664371" y="2262433"/>
            <a:ext cx="3129999" cy="4905738"/>
          </a:xfrm>
          <a:prstGeom prst="rect">
            <a:avLst/>
          </a:prstGeom>
        </p:spPr>
      </p:pic>
    </p:spTree>
    <p:extLst>
      <p:ext uri="{BB962C8B-B14F-4D97-AF65-F5344CB8AC3E}">
        <p14:creationId xmlns:p14="http://schemas.microsoft.com/office/powerpoint/2010/main" val="1778203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1D0E7E7-044A-4A55-96D1-7F5C1ECC7DF2}"/>
              </a:ext>
            </a:extLst>
          </p:cNvPr>
          <p:cNvSpPr>
            <a:spLocks noGrp="1"/>
          </p:cNvSpPr>
          <p:nvPr>
            <p:ph idx="1"/>
          </p:nvPr>
        </p:nvSpPr>
        <p:spPr/>
        <p:txBody>
          <a:bodyPr/>
          <a:lstStyle/>
          <a:p>
            <a:pPr algn="l" rtl="0"/>
            <a:r>
              <a:rPr lang="en-US" altLang="zh-CN" dirty="0"/>
              <a:t>【</a:t>
            </a:r>
            <a:r>
              <a:rPr lang="zh-CN" altLang="en-US" dirty="0">
                <a:solidFill>
                  <a:srgbClr val="7030A0"/>
                </a:solidFill>
              </a:rPr>
              <a:t>tool</a:t>
            </a:r>
            <a:r>
              <a:rPr lang="en-US" altLang="zh-CN" dirty="0"/>
              <a:t>】</a:t>
            </a:r>
            <a:r>
              <a:rPr lang="en-US" altLang="zh-CN" dirty="0">
                <a:sym typeface="Wingdings" panose="05000000000000000000" pitchFamily="2" charset="2"/>
              </a:rPr>
              <a:t>【</a:t>
            </a:r>
            <a:r>
              <a:rPr lang="zh-CN" altLang="en-US" dirty="0">
                <a:solidFill>
                  <a:srgbClr val="7030A0"/>
                </a:solidFill>
              </a:rPr>
              <a:t>Keyword Planner</a:t>
            </a:r>
            <a:r>
              <a:rPr lang="en-US" altLang="zh-CN" dirty="0"/>
              <a:t>】</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Find new</a:t>
            </a:r>
            <a:r>
              <a:rPr lang="zh-CN" altLang="en-US" dirty="0">
                <a:solidFill>
                  <a:srgbClr val="C00000"/>
                </a:solidFill>
              </a:rPr>
              <a:t>Keywords</a:t>
            </a:r>
            <a:r>
              <a:rPr lang="en-US" altLang="zh-CN" dirty="0"/>
              <a:t>】</a:t>
            </a:r>
          </a:p>
          <a:p>
            <a:pPr algn="l" rtl="0"/>
            <a:endParaRPr lang="en-US" altLang="zh-CN" dirty="0"/>
          </a:p>
          <a:p>
            <a:pPr algn="l" rtl="0"/>
            <a:endParaRPr lang="zh-TW" altLang="en-US" dirty="0"/>
          </a:p>
        </p:txBody>
      </p:sp>
      <p:sp>
        <p:nvSpPr>
          <p:cNvPr id="3" name="標題 2">
            <a:extLst>
              <a:ext uri="{FF2B5EF4-FFF2-40B4-BE49-F238E27FC236}">
                <a16:creationId xmlns:a16="http://schemas.microsoft.com/office/drawing/2014/main" id="{CB84D0B2-EA0D-4D63-87AB-0D04C1CBE85E}"/>
              </a:ext>
            </a:extLst>
          </p:cNvPr>
          <p:cNvSpPr>
            <a:spLocks noGrp="1"/>
          </p:cNvSpPr>
          <p:nvPr>
            <p:ph type="title"/>
          </p:nvPr>
        </p:nvSpPr>
        <p:spPr/>
        <p:txBody>
          <a:bodyPr>
            <a:noAutofit/>
          </a:bodyPr>
          <a:lstStyle/>
          <a:p>
            <a:pPr rtl="0"/>
            <a:r>
              <a:rPr lang="en-US" altLang="zh-CN" sz="3200" dirty="0"/>
              <a:t>Using Google Ads to obtain a 【keyword list】 ranked by monthly search volume.</a:t>
            </a:r>
            <a:endParaRPr lang="zh-TW" altLang="en-US" sz="3200" dirty="0"/>
          </a:p>
        </p:txBody>
      </p:sp>
      <p:pic>
        <p:nvPicPr>
          <p:cNvPr id="5" name="圖片 4">
            <a:extLst>
              <a:ext uri="{FF2B5EF4-FFF2-40B4-BE49-F238E27FC236}">
                <a16:creationId xmlns:a16="http://schemas.microsoft.com/office/drawing/2014/main" id="{FDF3E589-E89D-4241-ABC7-1CEC9C654164}"/>
              </a:ext>
            </a:extLst>
          </p:cNvPr>
          <p:cNvPicPr>
            <a:picLocks noChangeAspect="1"/>
          </p:cNvPicPr>
          <p:nvPr/>
        </p:nvPicPr>
        <p:blipFill>
          <a:blip r:embed="rId2"/>
          <a:stretch>
            <a:fillRect/>
          </a:stretch>
        </p:blipFill>
        <p:spPr>
          <a:xfrm>
            <a:off x="1046374" y="3084129"/>
            <a:ext cx="5948313" cy="3323887"/>
          </a:xfrm>
          <a:prstGeom prst="rect">
            <a:avLst/>
          </a:prstGeom>
        </p:spPr>
      </p:pic>
    </p:spTree>
    <p:extLst>
      <p:ext uri="{BB962C8B-B14F-4D97-AF65-F5344CB8AC3E}">
        <p14:creationId xmlns:p14="http://schemas.microsoft.com/office/powerpoint/2010/main" val="233311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28332A8-2E85-4C93-9185-490CC07BABF1}"/>
              </a:ext>
            </a:extLst>
          </p:cNvPr>
          <p:cNvSpPr>
            <a:spLocks noGrp="1"/>
          </p:cNvSpPr>
          <p:nvPr>
            <p:ph idx="1"/>
          </p:nvPr>
        </p:nvSpPr>
        <p:spPr/>
        <p:txBody>
          <a:bodyPr/>
          <a:lstStyle/>
          <a:p>
            <a:pPr algn="l" rtl="0"/>
            <a:endParaRPr lang="en-US" altLang="zh-CN" dirty="0"/>
          </a:p>
          <a:p>
            <a:pPr algn="l" rtl="0"/>
            <a:endParaRPr lang="en-US" altLang="zh-CN" dirty="0">
              <a:sym typeface="Wingdings" panose="05000000000000000000" pitchFamily="2" charset="2"/>
            </a:endParaRPr>
          </a:p>
          <a:p>
            <a:pPr algn="l" rtl="0"/>
            <a:r>
              <a:rPr lang="zh-CN" altLang="en-US" sz="2800" dirty="0">
                <a:sym typeface="Wingdings" panose="05000000000000000000" pitchFamily="2" charset="2"/>
              </a:rPr>
              <a:t>Download</a:t>
            </a:r>
            <a:r>
              <a:rPr lang="en-US" altLang="zh-CN" sz="2800" dirty="0">
                <a:sym typeface="Wingdings" panose="05000000000000000000" pitchFamily="2" charset="2"/>
              </a:rPr>
              <a:t>csv</a:t>
            </a:r>
            <a:r>
              <a:rPr lang="zh-CN" altLang="en-US" sz="2800" dirty="0">
                <a:sym typeface="Wingdings" panose="05000000000000000000" pitchFamily="2" charset="2"/>
              </a:rPr>
              <a:t>Files</a:t>
            </a:r>
            <a:endParaRPr lang="en-US" altLang="zh-TW" sz="2800" dirty="0">
              <a:sym typeface="Wingdings" panose="05000000000000000000" pitchFamily="2" charset="2"/>
            </a:endParaRPr>
          </a:p>
          <a:p>
            <a:pPr algn="l" rtl="0"/>
            <a:endParaRPr lang="en-US" altLang="zh-TW" dirty="0">
              <a:sym typeface="Wingdings" panose="05000000000000000000" pitchFamily="2" charset="2"/>
            </a:endParaRPr>
          </a:p>
          <a:p>
            <a:pPr algn="l" rtl="0"/>
            <a:endParaRPr lang="en-US" altLang="zh-TW" dirty="0">
              <a:sym typeface="Wingdings" panose="05000000000000000000" pitchFamily="2" charset="2"/>
            </a:endParaRPr>
          </a:p>
          <a:p>
            <a:pPr algn="l" rtl="0"/>
            <a:endParaRPr lang="zh-TW" altLang="en-US" dirty="0"/>
          </a:p>
        </p:txBody>
      </p:sp>
      <p:sp>
        <p:nvSpPr>
          <p:cNvPr id="3" name="標題 2">
            <a:extLst>
              <a:ext uri="{FF2B5EF4-FFF2-40B4-BE49-F238E27FC236}">
                <a16:creationId xmlns:a16="http://schemas.microsoft.com/office/drawing/2014/main" id="{9CBF3C62-2061-4DD6-A1D7-E7796B128630}"/>
              </a:ext>
            </a:extLst>
          </p:cNvPr>
          <p:cNvSpPr>
            <a:spLocks noGrp="1"/>
          </p:cNvSpPr>
          <p:nvPr>
            <p:ph type="title"/>
          </p:nvPr>
        </p:nvSpPr>
        <p:spPr/>
        <p:txBody>
          <a:bodyPr>
            <a:normAutofit/>
          </a:bodyPr>
          <a:lstStyle/>
          <a:p>
            <a:pPr algn="l" rtl="0"/>
            <a:r>
              <a:rPr lang="en-US" altLang="zh-TW" sz="3200" dirty="0"/>
              <a:t>Query: </a:t>
            </a:r>
            <a:r>
              <a:rPr lang="zh-CN" altLang="en-US" sz="3200" dirty="0"/>
              <a:t>汽車美容</a:t>
            </a:r>
            <a:r>
              <a:rPr lang="en-US" altLang="zh-TW" sz="3200" dirty="0"/>
              <a:t>→ A total of 1,410 keywords.</a:t>
            </a:r>
            <a:endParaRPr lang="zh-TW" altLang="en-US" sz="8000" dirty="0"/>
          </a:p>
        </p:txBody>
      </p:sp>
      <p:pic>
        <p:nvPicPr>
          <p:cNvPr id="7" name="圖片 6">
            <a:extLst>
              <a:ext uri="{FF2B5EF4-FFF2-40B4-BE49-F238E27FC236}">
                <a16:creationId xmlns:a16="http://schemas.microsoft.com/office/drawing/2014/main" id="{F1CE1FF6-40FC-43DE-A095-D41FD6B0A6D2}"/>
              </a:ext>
            </a:extLst>
          </p:cNvPr>
          <p:cNvPicPr>
            <a:picLocks noChangeAspect="1"/>
          </p:cNvPicPr>
          <p:nvPr/>
        </p:nvPicPr>
        <p:blipFill>
          <a:blip r:embed="rId2"/>
          <a:stretch>
            <a:fillRect/>
          </a:stretch>
        </p:blipFill>
        <p:spPr>
          <a:xfrm>
            <a:off x="2290713" y="1279450"/>
            <a:ext cx="5471706" cy="1919395"/>
          </a:xfrm>
          <a:prstGeom prst="rect">
            <a:avLst/>
          </a:prstGeom>
        </p:spPr>
      </p:pic>
      <p:pic>
        <p:nvPicPr>
          <p:cNvPr id="11" name="圖片 10">
            <a:extLst>
              <a:ext uri="{FF2B5EF4-FFF2-40B4-BE49-F238E27FC236}">
                <a16:creationId xmlns:a16="http://schemas.microsoft.com/office/drawing/2014/main" id="{698A3DCD-D323-4AAF-BBE5-CD810CDEF661}"/>
              </a:ext>
            </a:extLst>
          </p:cNvPr>
          <p:cNvPicPr>
            <a:picLocks noChangeAspect="1"/>
          </p:cNvPicPr>
          <p:nvPr/>
        </p:nvPicPr>
        <p:blipFill>
          <a:blip r:embed="rId3"/>
          <a:stretch>
            <a:fillRect/>
          </a:stretch>
        </p:blipFill>
        <p:spPr>
          <a:xfrm>
            <a:off x="-14369" y="3659155"/>
            <a:ext cx="9144000" cy="3197290"/>
          </a:xfrm>
          <a:prstGeom prst="rect">
            <a:avLst/>
          </a:prstGeom>
        </p:spPr>
      </p:pic>
    </p:spTree>
    <p:extLst>
      <p:ext uri="{BB962C8B-B14F-4D97-AF65-F5344CB8AC3E}">
        <p14:creationId xmlns:p14="http://schemas.microsoft.com/office/powerpoint/2010/main" val="37372497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A3F844-2103-4CA1-81E8-6C2944D429DD}"/>
              </a:ext>
            </a:extLst>
          </p:cNvPr>
          <p:cNvSpPr>
            <a:spLocks noGrp="1"/>
          </p:cNvSpPr>
          <p:nvPr>
            <p:ph idx="1"/>
          </p:nvPr>
        </p:nvSpPr>
        <p:spPr/>
        <p:txBody>
          <a:bodyPr/>
          <a:lstStyle/>
          <a:p>
            <a:pPr algn="l" rtl="0"/>
            <a:r>
              <a:rPr lang="zh-CN" altLang="en-US" sz="4000" dirty="0">
                <a:solidFill>
                  <a:srgbClr val="7030A0"/>
                </a:solidFill>
              </a:rPr>
              <a:t>Steps</a:t>
            </a:r>
            <a:r>
              <a:rPr lang="en-US" altLang="zh-CN" dirty="0">
                <a:solidFill>
                  <a:srgbClr val="7030A0"/>
                </a:solidFill>
              </a:rPr>
              <a:t>1.</a:t>
            </a:r>
            <a:r>
              <a:rPr lang="zh-CN" altLang="en-US" dirty="0">
                <a:solidFill>
                  <a:srgbClr val="7030A0"/>
                </a:solidFill>
              </a:rPr>
              <a:t>Before deleting</a:t>
            </a:r>
            <a:r>
              <a:rPr lang="en-US" altLang="zh-CN" dirty="0">
                <a:solidFill>
                  <a:srgbClr val="7030A0"/>
                </a:solidFill>
              </a:rPr>
              <a:t>2</a:t>
            </a:r>
            <a:r>
              <a:rPr lang="zh-CN" altLang="en-US" dirty="0">
                <a:solidFill>
                  <a:srgbClr val="7030A0"/>
                </a:solidFill>
              </a:rPr>
              <a:t>List</a:t>
            </a:r>
            <a:endParaRPr lang="zh-TW" altLang="en-US" dirty="0">
              <a:solidFill>
                <a:srgbClr val="7030A0"/>
              </a:solidFill>
            </a:endParaRPr>
          </a:p>
        </p:txBody>
      </p:sp>
      <p:sp>
        <p:nvSpPr>
          <p:cNvPr id="3" name="標題 2">
            <a:extLst>
              <a:ext uri="{FF2B5EF4-FFF2-40B4-BE49-F238E27FC236}">
                <a16:creationId xmlns:a16="http://schemas.microsoft.com/office/drawing/2014/main" id="{75AE1303-2C8E-4626-98CB-F860B18CBFC5}"/>
              </a:ext>
            </a:extLst>
          </p:cNvPr>
          <p:cNvSpPr>
            <a:spLocks noGrp="1"/>
          </p:cNvSpPr>
          <p:nvPr>
            <p:ph type="title"/>
          </p:nvPr>
        </p:nvSpPr>
        <p:spPr/>
        <p:txBody>
          <a:bodyPr/>
          <a:lstStyle/>
          <a:p>
            <a:pPr rtl="0"/>
            <a:r>
              <a:rPr lang="en-US" altLang="zh-CN" dirty="0"/>
              <a:t>Open Excel (CSV)</a:t>
            </a:r>
            <a:endParaRPr lang="zh-TW" altLang="en-US" dirty="0"/>
          </a:p>
        </p:txBody>
      </p:sp>
      <p:pic>
        <p:nvPicPr>
          <p:cNvPr id="7" name="圖片 6">
            <a:extLst>
              <a:ext uri="{FF2B5EF4-FFF2-40B4-BE49-F238E27FC236}">
                <a16:creationId xmlns:a16="http://schemas.microsoft.com/office/drawing/2014/main" id="{936BCD8A-F6BA-4DDF-A19B-3FBF4910631A}"/>
              </a:ext>
            </a:extLst>
          </p:cNvPr>
          <p:cNvPicPr>
            <a:picLocks noChangeAspect="1"/>
          </p:cNvPicPr>
          <p:nvPr/>
        </p:nvPicPr>
        <p:blipFill>
          <a:blip r:embed="rId2"/>
          <a:stretch>
            <a:fillRect/>
          </a:stretch>
        </p:blipFill>
        <p:spPr>
          <a:xfrm>
            <a:off x="487828" y="2627503"/>
            <a:ext cx="6942857" cy="3066667"/>
          </a:xfrm>
          <a:prstGeom prst="rect">
            <a:avLst/>
          </a:prstGeom>
        </p:spPr>
      </p:pic>
    </p:spTree>
    <p:extLst>
      <p:ext uri="{BB962C8B-B14F-4D97-AF65-F5344CB8AC3E}">
        <p14:creationId xmlns:p14="http://schemas.microsoft.com/office/powerpoint/2010/main" val="3818364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A3F844-2103-4CA1-81E8-6C2944D429DD}"/>
              </a:ext>
            </a:extLst>
          </p:cNvPr>
          <p:cNvSpPr>
            <a:spLocks noGrp="1"/>
          </p:cNvSpPr>
          <p:nvPr>
            <p:ph idx="1"/>
          </p:nvPr>
        </p:nvSpPr>
        <p:spPr/>
        <p:txBody>
          <a:bodyPr>
            <a:normAutofit/>
          </a:bodyPr>
          <a:lstStyle/>
          <a:p>
            <a:pPr algn="l" rtl="0"/>
            <a:r>
              <a:rPr lang="zh-CN" altLang="en-US" sz="3200" dirty="0">
                <a:solidFill>
                  <a:srgbClr val="7030A0"/>
                </a:solidFill>
              </a:rPr>
              <a:t>Steps</a:t>
            </a:r>
            <a:r>
              <a:rPr lang="en-US" altLang="zh-CN" sz="3200" dirty="0">
                <a:solidFill>
                  <a:srgbClr val="7030A0"/>
                </a:solidFill>
              </a:rPr>
              <a:t>2.</a:t>
            </a:r>
            <a:r>
              <a:rPr lang="zh-CN" altLang="en-US" sz="3200" dirty="0">
                <a:solidFill>
                  <a:srgbClr val="7030A0"/>
                </a:solidFill>
              </a:rPr>
              <a:t>Filter</a:t>
            </a:r>
            <a:r>
              <a:rPr lang="en-US" altLang="zh-CN" sz="3200" dirty="0">
                <a:solidFill>
                  <a:srgbClr val="7030A0"/>
                </a:solidFill>
              </a:rPr>
              <a:t>【Avg. monthly searches】</a:t>
            </a:r>
            <a:r>
              <a:rPr lang="zh-CN" altLang="en-US" sz="3200" dirty="0">
                <a:solidFill>
                  <a:srgbClr val="7030A0"/>
                </a:solidFill>
              </a:rPr>
              <a:t>Field</a:t>
            </a:r>
            <a:endParaRPr lang="zh-TW" altLang="en-US" sz="3200" dirty="0">
              <a:solidFill>
                <a:srgbClr val="7030A0"/>
              </a:solidFill>
            </a:endParaRPr>
          </a:p>
        </p:txBody>
      </p:sp>
      <p:sp>
        <p:nvSpPr>
          <p:cNvPr id="3" name="標題 2">
            <a:extLst>
              <a:ext uri="{FF2B5EF4-FFF2-40B4-BE49-F238E27FC236}">
                <a16:creationId xmlns:a16="http://schemas.microsoft.com/office/drawing/2014/main" id="{75AE1303-2C8E-4626-98CB-F860B18CBFC5}"/>
              </a:ext>
            </a:extLst>
          </p:cNvPr>
          <p:cNvSpPr>
            <a:spLocks noGrp="1"/>
          </p:cNvSpPr>
          <p:nvPr>
            <p:ph type="title"/>
          </p:nvPr>
        </p:nvSpPr>
        <p:spPr/>
        <p:txBody>
          <a:bodyPr/>
          <a:lstStyle/>
          <a:p>
            <a:pPr rtl="0"/>
            <a:r>
              <a:rPr lang="en-US" altLang="zh-CN" dirty="0"/>
              <a:t>Open Excel (CSV)</a:t>
            </a:r>
            <a:endParaRPr lang="zh-TW" altLang="en-US" dirty="0"/>
          </a:p>
        </p:txBody>
      </p:sp>
      <p:pic>
        <p:nvPicPr>
          <p:cNvPr id="5" name="圖片 4">
            <a:extLst>
              <a:ext uri="{FF2B5EF4-FFF2-40B4-BE49-F238E27FC236}">
                <a16:creationId xmlns:a16="http://schemas.microsoft.com/office/drawing/2014/main" id="{0A0CAC80-B62D-4658-8441-725D6A776B2B}"/>
              </a:ext>
            </a:extLst>
          </p:cNvPr>
          <p:cNvPicPr>
            <a:picLocks noChangeAspect="1"/>
          </p:cNvPicPr>
          <p:nvPr/>
        </p:nvPicPr>
        <p:blipFill>
          <a:blip r:embed="rId2"/>
          <a:stretch>
            <a:fillRect/>
          </a:stretch>
        </p:blipFill>
        <p:spPr>
          <a:xfrm>
            <a:off x="1907991" y="2215884"/>
            <a:ext cx="7058456" cy="4642116"/>
          </a:xfrm>
          <a:prstGeom prst="rect">
            <a:avLst/>
          </a:prstGeom>
        </p:spPr>
      </p:pic>
    </p:spTree>
    <p:extLst>
      <p:ext uri="{BB962C8B-B14F-4D97-AF65-F5344CB8AC3E}">
        <p14:creationId xmlns:p14="http://schemas.microsoft.com/office/powerpoint/2010/main" val="279225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A3F844-2103-4CA1-81E8-6C2944D429DD}"/>
              </a:ext>
            </a:extLst>
          </p:cNvPr>
          <p:cNvSpPr>
            <a:spLocks noGrp="1"/>
          </p:cNvSpPr>
          <p:nvPr>
            <p:ph idx="1"/>
          </p:nvPr>
        </p:nvSpPr>
        <p:spPr>
          <a:xfrm>
            <a:off x="177554" y="1600200"/>
            <a:ext cx="4498142" cy="5121275"/>
          </a:xfrm>
        </p:spPr>
        <p:txBody>
          <a:bodyPr/>
          <a:lstStyle/>
          <a:p>
            <a:pPr algn="l" rtl="0"/>
            <a:r>
              <a:rPr lang="zh-CN" altLang="en-US" sz="4000" dirty="0">
                <a:solidFill>
                  <a:srgbClr val="7030A0"/>
                </a:solidFill>
              </a:rPr>
              <a:t>Steps</a:t>
            </a:r>
            <a:r>
              <a:rPr lang="en-US" altLang="zh-CN" sz="4000" dirty="0">
                <a:solidFill>
                  <a:srgbClr val="7030A0"/>
                </a:solidFill>
              </a:rPr>
              <a:t>3</a:t>
            </a:r>
            <a:r>
              <a:rPr lang="en-US" altLang="zh-CN" dirty="0">
                <a:solidFill>
                  <a:srgbClr val="7030A0"/>
                </a:solidFill>
              </a:rPr>
              <a:t>.</a:t>
            </a:r>
            <a:r>
              <a:rPr lang="zh-CN" altLang="en-US" dirty="0">
                <a:solidFill>
                  <a:srgbClr val="7030A0"/>
                </a:solidFill>
              </a:rPr>
              <a:t>Sorting</a:t>
            </a:r>
            <a:r>
              <a:rPr lang="en-US" altLang="zh-CN" dirty="0">
                <a:solidFill>
                  <a:srgbClr val="7030A0"/>
                </a:solidFill>
              </a:rPr>
              <a:t>【</a:t>
            </a:r>
            <a:r>
              <a:rPr lang="zh-CN" altLang="en-US" dirty="0">
                <a:solidFill>
                  <a:srgbClr val="7030A0"/>
                </a:solidFill>
              </a:rPr>
              <a:t>Sort from largest to smallest</a:t>
            </a:r>
            <a:r>
              <a:rPr lang="en-US" altLang="zh-CN" dirty="0">
                <a:solidFill>
                  <a:srgbClr val="7030A0"/>
                </a:solidFill>
              </a:rPr>
              <a:t>】</a:t>
            </a:r>
            <a:endParaRPr lang="zh-TW" altLang="en-US" dirty="0">
              <a:solidFill>
                <a:srgbClr val="7030A0"/>
              </a:solidFill>
            </a:endParaRPr>
          </a:p>
        </p:txBody>
      </p:sp>
      <p:sp>
        <p:nvSpPr>
          <p:cNvPr id="3" name="標題 2">
            <a:extLst>
              <a:ext uri="{FF2B5EF4-FFF2-40B4-BE49-F238E27FC236}">
                <a16:creationId xmlns:a16="http://schemas.microsoft.com/office/drawing/2014/main" id="{75AE1303-2C8E-4626-98CB-F860B18CBFC5}"/>
              </a:ext>
            </a:extLst>
          </p:cNvPr>
          <p:cNvSpPr>
            <a:spLocks noGrp="1"/>
          </p:cNvSpPr>
          <p:nvPr>
            <p:ph type="title"/>
          </p:nvPr>
        </p:nvSpPr>
        <p:spPr>
          <a:xfrm>
            <a:off x="275208" y="152400"/>
            <a:ext cx="5456289" cy="1265238"/>
          </a:xfrm>
        </p:spPr>
        <p:txBody>
          <a:bodyPr>
            <a:normAutofit/>
          </a:bodyPr>
          <a:lstStyle/>
          <a:p>
            <a:pPr algn="l" rtl="0"/>
            <a:r>
              <a:rPr lang="en-US" altLang="zh-CN" sz="3600" dirty="0"/>
              <a:t>Open Excel (CSV)</a:t>
            </a:r>
            <a:endParaRPr lang="zh-TW" altLang="en-US" sz="3600" dirty="0"/>
          </a:p>
        </p:txBody>
      </p:sp>
      <p:pic>
        <p:nvPicPr>
          <p:cNvPr id="6" name="圖片 5">
            <a:extLst>
              <a:ext uri="{FF2B5EF4-FFF2-40B4-BE49-F238E27FC236}">
                <a16:creationId xmlns:a16="http://schemas.microsoft.com/office/drawing/2014/main" id="{D9CB4CB5-F87E-43A2-AD87-81B85D1B1134}"/>
              </a:ext>
            </a:extLst>
          </p:cNvPr>
          <p:cNvPicPr>
            <a:picLocks noChangeAspect="1"/>
          </p:cNvPicPr>
          <p:nvPr/>
        </p:nvPicPr>
        <p:blipFill>
          <a:blip r:embed="rId2"/>
          <a:stretch>
            <a:fillRect/>
          </a:stretch>
        </p:blipFill>
        <p:spPr>
          <a:xfrm>
            <a:off x="275208" y="3123867"/>
            <a:ext cx="3857143" cy="2533333"/>
          </a:xfrm>
          <a:prstGeom prst="rect">
            <a:avLst/>
          </a:prstGeom>
        </p:spPr>
      </p:pic>
      <p:pic>
        <p:nvPicPr>
          <p:cNvPr id="8" name="圖片 7">
            <a:extLst>
              <a:ext uri="{FF2B5EF4-FFF2-40B4-BE49-F238E27FC236}">
                <a16:creationId xmlns:a16="http://schemas.microsoft.com/office/drawing/2014/main" id="{0844EC9A-2D4B-4403-B0D8-2A699943FBC6}"/>
              </a:ext>
            </a:extLst>
          </p:cNvPr>
          <p:cNvPicPr>
            <a:picLocks noChangeAspect="1"/>
          </p:cNvPicPr>
          <p:nvPr/>
        </p:nvPicPr>
        <p:blipFill>
          <a:blip r:embed="rId3"/>
          <a:stretch>
            <a:fillRect/>
          </a:stretch>
        </p:blipFill>
        <p:spPr>
          <a:xfrm>
            <a:off x="4230005" y="0"/>
            <a:ext cx="4782217" cy="6725589"/>
          </a:xfrm>
          <a:prstGeom prst="rect">
            <a:avLst/>
          </a:prstGeom>
        </p:spPr>
      </p:pic>
    </p:spTree>
    <p:extLst>
      <p:ext uri="{BB962C8B-B14F-4D97-AF65-F5344CB8AC3E}">
        <p14:creationId xmlns:p14="http://schemas.microsoft.com/office/powerpoint/2010/main" val="2838345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A3F844-2103-4CA1-81E8-6C2944D429DD}"/>
              </a:ext>
            </a:extLst>
          </p:cNvPr>
          <p:cNvSpPr>
            <a:spLocks noGrp="1"/>
          </p:cNvSpPr>
          <p:nvPr>
            <p:ph idx="1"/>
          </p:nvPr>
        </p:nvSpPr>
        <p:spPr>
          <a:xfrm>
            <a:off x="177553" y="1600200"/>
            <a:ext cx="8708535" cy="5121275"/>
          </a:xfrm>
        </p:spPr>
        <p:txBody>
          <a:bodyPr>
            <a:normAutofit fontScale="62500" lnSpcReduction="20000"/>
          </a:bodyPr>
          <a:lstStyle/>
          <a:p>
            <a:pPr algn="l" rtl="0"/>
            <a:r>
              <a:rPr lang="zh-CN" altLang="en-US" sz="4000" dirty="0">
                <a:solidFill>
                  <a:srgbClr val="7030A0"/>
                </a:solidFill>
              </a:rPr>
              <a:t>Steps</a:t>
            </a:r>
            <a:r>
              <a:rPr lang="en-US" altLang="zh-CN" sz="4000" dirty="0">
                <a:solidFill>
                  <a:srgbClr val="7030A0"/>
                </a:solidFill>
              </a:rPr>
              <a:t>4</a:t>
            </a:r>
            <a:r>
              <a:rPr lang="en-US" altLang="zh-CN" dirty="0">
                <a:solidFill>
                  <a:srgbClr val="7030A0"/>
                </a:solidFill>
              </a:rPr>
              <a:t>.</a:t>
            </a:r>
            <a:r>
              <a:rPr lang="zh-CN" altLang="en-US" dirty="0">
                <a:solidFill>
                  <a:srgbClr val="7030A0"/>
                </a:solidFill>
              </a:rPr>
              <a:t>Remove keywords that contain company names</a:t>
            </a:r>
            <a:endParaRPr lang="en-US" altLang="zh-CN" dirty="0">
              <a:solidFill>
                <a:srgbClr val="7030A0"/>
              </a:solidFill>
            </a:endParaRPr>
          </a:p>
          <a:p>
            <a:pPr lvl="1" algn="l" rtl="0"/>
            <a:r>
              <a:rPr lang="zh-CN" altLang="en-US" dirty="0"/>
              <a:t>arrive</a:t>
            </a:r>
            <a:r>
              <a:rPr lang="en-US" altLang="zh-CN" sz="2800" dirty="0" err="1"/>
              <a:t>ChatGPT</a:t>
            </a:r>
            <a:r>
              <a:rPr lang="en-US" altLang="zh-CN" sz="2800" dirty="0"/>
              <a:t>4o</a:t>
            </a:r>
            <a:r>
              <a:rPr lang="zh-CN" altLang="en-US" sz="2800" dirty="0"/>
              <a:t>, give the following command:</a:t>
            </a:r>
            <a:endParaRPr lang="en-US" altLang="zh-CN" sz="2800" dirty="0"/>
          </a:p>
          <a:p>
            <a:pPr lvl="1" algn="l" rtl="0"/>
            <a:r>
              <a:rPr lang="zh-TW" altLang="en-US" dirty="0">
                <a:solidFill>
                  <a:srgbClr val="C00000"/>
                </a:solidFill>
              </a:rPr>
              <a:t>Here are my</a:t>
            </a:r>
            <a:r>
              <a:rPr lang="en-US" altLang="zh-TW" dirty="0">
                <a:solidFill>
                  <a:srgbClr val="C00000"/>
                </a:solidFill>
              </a:rPr>
              <a:t>google ads</a:t>
            </a:r>
            <a:r>
              <a:rPr lang="zh-TW" altLang="en-US" dirty="0">
                <a:solidFill>
                  <a:srgbClr val="C00000"/>
                </a:solidFill>
              </a:rPr>
              <a:t>I have found a list of average monthly search keyword names and search volumes. Please help me eliminate those keywords targeting specific company names and find</a:t>
            </a:r>
            <a:r>
              <a:rPr lang="en-US" altLang="zh-TW" dirty="0">
                <a:solidFill>
                  <a:srgbClr val="C00000"/>
                </a:solidFill>
              </a:rPr>
              <a:t>20</a:t>
            </a:r>
            <a:r>
              <a:rPr lang="zh-TW" altLang="en-US" dirty="0">
                <a:solidFill>
                  <a:srgbClr val="C00000"/>
                </a:solidFill>
              </a:rPr>
              <a:t>Long tail keywords for me</a:t>
            </a:r>
          </a:p>
          <a:p>
            <a:pPr lvl="1" algn="l" rtl="0"/>
            <a:r>
              <a:rPr lang="en-US" altLang="zh-TW" dirty="0"/>
              <a:t>---</a:t>
            </a:r>
          </a:p>
          <a:p>
            <a:pPr lvl="1" algn="l" rtl="0"/>
            <a:r>
              <a:rPr lang="zh-TW" altLang="en-US" dirty="0"/>
              <a:t>Car detailing</a:t>
            </a:r>
            <a:r>
              <a:rPr lang="en-US" altLang="zh-TW" dirty="0"/>
              <a:t>50000</a:t>
            </a:r>
          </a:p>
          <a:p>
            <a:pPr lvl="1" algn="l" rtl="0"/>
            <a:r>
              <a:rPr lang="zh-TW" altLang="en-US" dirty="0"/>
              <a:t>Car Interior Cleaning</a:t>
            </a:r>
            <a:r>
              <a:rPr lang="en-US" altLang="zh-TW" dirty="0"/>
              <a:t>5000</a:t>
            </a:r>
          </a:p>
          <a:p>
            <a:pPr lvl="1" algn="l" rtl="0"/>
            <a:r>
              <a:rPr lang="zh-TW" altLang="en-US" dirty="0"/>
              <a:t>Car detailing and ant removal price</a:t>
            </a:r>
            <a:r>
              <a:rPr lang="en-US" altLang="zh-TW" dirty="0"/>
              <a:t>5000</a:t>
            </a:r>
          </a:p>
          <a:p>
            <a:pPr lvl="1" algn="l" rtl="0"/>
            <a:r>
              <a:rPr lang="zh-TW" altLang="en-US" dirty="0"/>
              <a:t>Car interior cleaning prices</a:t>
            </a:r>
            <a:r>
              <a:rPr lang="en-US" altLang="zh-TW" dirty="0" err="1"/>
              <a:t>ptt</a:t>
            </a:r>
            <a:r>
              <a:rPr lang="en-US" altLang="zh-TW" dirty="0"/>
              <a:t>5000</a:t>
            </a:r>
          </a:p>
          <a:p>
            <a:pPr lvl="1" algn="l" rtl="0"/>
            <a:r>
              <a:rPr lang="en-US" altLang="zh-TW" dirty="0">
                <a:solidFill>
                  <a:srgbClr val="C00000"/>
                </a:solidFill>
              </a:rPr>
              <a:t>k wax</a:t>
            </a:r>
            <a:r>
              <a:rPr lang="zh-TW" altLang="en-US" dirty="0">
                <a:solidFill>
                  <a:srgbClr val="C00000"/>
                </a:solidFill>
              </a:rPr>
              <a:t>Kaihong</a:t>
            </a:r>
            <a:r>
              <a:rPr lang="zh-TW" altLang="en-US" dirty="0"/>
              <a:t>International Car Detailing Materials</a:t>
            </a:r>
            <a:r>
              <a:rPr lang="en-US" altLang="zh-TW" dirty="0" err="1"/>
              <a:t>OEM</a:t>
            </a:r>
            <a:r>
              <a:rPr lang="en-US" altLang="zh-TW" dirty="0"/>
              <a:t>5000</a:t>
            </a:r>
          </a:p>
          <a:p>
            <a:pPr lvl="1" algn="l" rtl="0"/>
            <a:r>
              <a:rPr lang="zh-TW" altLang="en-US" dirty="0">
                <a:solidFill>
                  <a:srgbClr val="C00000"/>
                </a:solidFill>
              </a:rPr>
              <a:t>Jianliang</a:t>
            </a:r>
            <a:r>
              <a:rPr lang="zh-TW" altLang="en-US" dirty="0"/>
              <a:t>Car detailing</a:t>
            </a:r>
            <a:r>
              <a:rPr lang="en-US" altLang="zh-TW" dirty="0"/>
              <a:t>5000</a:t>
            </a:r>
          </a:p>
          <a:p>
            <a:pPr lvl="1" algn="l" rtl="0"/>
            <a:r>
              <a:rPr lang="zh-TW" altLang="en-US" dirty="0"/>
              <a:t>Car wash and detailing</a:t>
            </a:r>
            <a:r>
              <a:rPr lang="en-US" altLang="zh-TW" dirty="0"/>
              <a:t>5000</a:t>
            </a:r>
          </a:p>
          <a:p>
            <a:pPr lvl="1" algn="l" rtl="0"/>
            <a:r>
              <a:rPr lang="zh-TW" altLang="en-US" dirty="0"/>
              <a:t>Car Body Beauty</a:t>
            </a:r>
            <a:r>
              <a:rPr lang="en-US" altLang="zh-TW" dirty="0"/>
              <a:t>5000</a:t>
            </a:r>
          </a:p>
          <a:p>
            <a:pPr lvl="1" algn="l" rtl="0"/>
            <a:r>
              <a:rPr lang="zh-TW" altLang="en-US" dirty="0">
                <a:solidFill>
                  <a:srgbClr val="C00000"/>
                </a:solidFill>
              </a:rPr>
              <a:t>Haoliang</a:t>
            </a:r>
            <a:r>
              <a:rPr lang="zh-TW" altLang="en-US" dirty="0"/>
              <a:t>Professional car detailing</a:t>
            </a:r>
            <a:r>
              <a:rPr lang="en-US" altLang="zh-TW" dirty="0"/>
              <a:t>5000</a:t>
            </a:r>
            <a:endParaRPr lang="zh-TW" altLang="en-US" dirty="0"/>
          </a:p>
        </p:txBody>
      </p:sp>
      <p:sp>
        <p:nvSpPr>
          <p:cNvPr id="3" name="標題 2">
            <a:extLst>
              <a:ext uri="{FF2B5EF4-FFF2-40B4-BE49-F238E27FC236}">
                <a16:creationId xmlns:a16="http://schemas.microsoft.com/office/drawing/2014/main" id="{75AE1303-2C8E-4626-98CB-F860B18CBFC5}"/>
              </a:ext>
            </a:extLst>
          </p:cNvPr>
          <p:cNvSpPr>
            <a:spLocks noGrp="1"/>
          </p:cNvSpPr>
          <p:nvPr>
            <p:ph type="title"/>
          </p:nvPr>
        </p:nvSpPr>
        <p:spPr>
          <a:xfrm>
            <a:off x="275208" y="152400"/>
            <a:ext cx="8708536" cy="1265238"/>
          </a:xfrm>
        </p:spPr>
        <p:txBody>
          <a:bodyPr>
            <a:normAutofit/>
          </a:bodyPr>
          <a:lstStyle/>
          <a:p>
            <a:pPr rtl="0"/>
            <a:r>
              <a:rPr lang="en-US" altLang="zh-CN" sz="3600" dirty="0"/>
              <a:t>Copy the keywords with a search volume of over 500 to </a:t>
            </a:r>
            <a:r>
              <a:rPr lang="en-US" altLang="zh-CN" sz="3600" dirty="0" err="1"/>
              <a:t>ChatGPT</a:t>
            </a:r>
            <a:r>
              <a:rPr lang="en-US" altLang="zh-CN" sz="3600" dirty="0"/>
              <a:t> 4.0</a:t>
            </a:r>
            <a:endParaRPr lang="zh-TW" altLang="en-US" sz="3600" dirty="0"/>
          </a:p>
        </p:txBody>
      </p:sp>
    </p:spTree>
    <p:extLst>
      <p:ext uri="{BB962C8B-B14F-4D97-AF65-F5344CB8AC3E}">
        <p14:creationId xmlns:p14="http://schemas.microsoft.com/office/powerpoint/2010/main" val="10876085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2A3F844-2103-4CA1-81E8-6C2944D429DD}"/>
              </a:ext>
            </a:extLst>
          </p:cNvPr>
          <p:cNvSpPr>
            <a:spLocks noGrp="1"/>
          </p:cNvSpPr>
          <p:nvPr>
            <p:ph idx="1"/>
          </p:nvPr>
        </p:nvSpPr>
        <p:spPr>
          <a:xfrm>
            <a:off x="177553" y="1600200"/>
            <a:ext cx="8708535" cy="5121275"/>
          </a:xfrm>
        </p:spPr>
        <p:txBody>
          <a:bodyPr numCol="2">
            <a:normAutofit fontScale="40000" lnSpcReduction="20000"/>
          </a:bodyPr>
          <a:lstStyle/>
          <a:p>
            <a:pPr algn="l" rtl="0"/>
            <a:r>
              <a:rPr lang="zh-TW" altLang="en-US" dirty="0"/>
              <a:t>Car interior cleaning (</a:t>
            </a:r>
            <a:r>
              <a:rPr lang="en-US" altLang="zh-TW" dirty="0"/>
              <a:t>5000</a:t>
            </a:r>
            <a:r>
              <a:rPr lang="zh-TW" altLang="en-US" dirty="0"/>
              <a:t>searches)</a:t>
            </a:r>
          </a:p>
          <a:p>
            <a:pPr algn="l" rtl="0"/>
            <a:r>
              <a:rPr lang="zh-TW" altLang="en-US" dirty="0"/>
              <a:t>Car detailing and ant removal price (</a:t>
            </a:r>
            <a:r>
              <a:rPr lang="en-US" altLang="zh-TW" dirty="0"/>
              <a:t>5000</a:t>
            </a:r>
            <a:r>
              <a:rPr lang="zh-TW" altLang="en-US" dirty="0"/>
              <a:t>searches)</a:t>
            </a:r>
          </a:p>
          <a:p>
            <a:pPr algn="l" rtl="0"/>
            <a:r>
              <a:rPr lang="zh-TW" altLang="en-US" dirty="0"/>
              <a:t>Car interior cleaning prices</a:t>
            </a:r>
            <a:r>
              <a:rPr lang="en-US" altLang="zh-TW" dirty="0" err="1"/>
              <a:t>ptt</a:t>
            </a:r>
            <a:r>
              <a:rPr lang="zh-TW" altLang="en-US" dirty="0"/>
              <a:t>（</a:t>
            </a:r>
            <a:r>
              <a:rPr lang="en-US" altLang="zh-TW" dirty="0"/>
              <a:t>5000</a:t>
            </a:r>
            <a:r>
              <a:rPr lang="zh-TW" altLang="en-US" dirty="0"/>
              <a:t>searches)</a:t>
            </a:r>
          </a:p>
          <a:p>
            <a:pPr algn="l" rtl="0"/>
            <a:r>
              <a:rPr lang="zh-TW" altLang="en-US" dirty="0"/>
              <a:t>Car wash and detailing (</a:t>
            </a:r>
            <a:r>
              <a:rPr lang="en-US" altLang="zh-TW" dirty="0"/>
              <a:t>5000</a:t>
            </a:r>
            <a:r>
              <a:rPr lang="zh-TW" altLang="en-US" dirty="0"/>
              <a:t>searches)</a:t>
            </a:r>
          </a:p>
          <a:p>
            <a:pPr algn="l" rtl="0"/>
            <a:r>
              <a:rPr lang="zh-TW" altLang="en-US" dirty="0"/>
              <a:t>Car body detailing (</a:t>
            </a:r>
            <a:r>
              <a:rPr lang="en-US" altLang="zh-TW" dirty="0"/>
              <a:t>5000</a:t>
            </a:r>
            <a:r>
              <a:rPr lang="zh-TW" altLang="en-US" dirty="0"/>
              <a:t>searches)</a:t>
            </a:r>
          </a:p>
          <a:p>
            <a:pPr algn="l" rtl="0"/>
            <a:r>
              <a:rPr lang="zh-TW" altLang="en-US" dirty="0"/>
              <a:t>Car wash (</a:t>
            </a:r>
            <a:r>
              <a:rPr lang="en-US" altLang="zh-TW" dirty="0"/>
              <a:t>5000</a:t>
            </a:r>
            <a:r>
              <a:rPr lang="zh-TW" altLang="en-US" dirty="0"/>
              <a:t>searches)</a:t>
            </a:r>
          </a:p>
          <a:p>
            <a:pPr algn="l" rtl="0"/>
            <a:r>
              <a:rPr lang="zh-TW" altLang="en-US" dirty="0"/>
              <a:t>Car waxing recommendation (</a:t>
            </a:r>
            <a:r>
              <a:rPr lang="en-US" altLang="zh-TW" dirty="0"/>
              <a:t>500</a:t>
            </a:r>
            <a:r>
              <a:rPr lang="zh-TW" altLang="en-US" dirty="0"/>
              <a:t>searches)</a:t>
            </a:r>
          </a:p>
          <a:p>
            <a:pPr algn="l" rtl="0"/>
            <a:r>
              <a:rPr lang="zh-TW" altLang="en-US" dirty="0"/>
              <a:t>Car scratch treatment (</a:t>
            </a:r>
            <a:r>
              <a:rPr lang="en-US" altLang="zh-TW" dirty="0"/>
              <a:t>500</a:t>
            </a:r>
            <a:r>
              <a:rPr lang="zh-TW" altLang="en-US" dirty="0"/>
              <a:t>searches)</a:t>
            </a:r>
          </a:p>
          <a:p>
            <a:pPr algn="l" rtl="0"/>
            <a:r>
              <a:rPr lang="zh-TW" altLang="en-US" dirty="0"/>
              <a:t>Beauty Magnet</a:t>
            </a:r>
            <a:r>
              <a:rPr lang="en-US" altLang="zh-TW" dirty="0"/>
              <a:t>500</a:t>
            </a:r>
            <a:r>
              <a:rPr lang="zh-TW" altLang="en-US" dirty="0"/>
              <a:t>searches)</a:t>
            </a:r>
          </a:p>
          <a:p>
            <a:pPr algn="l" rtl="0"/>
            <a:r>
              <a:rPr lang="zh-TW" altLang="en-US" dirty="0"/>
              <a:t>Car interior maintenance (</a:t>
            </a:r>
            <a:r>
              <a:rPr lang="en-US" altLang="zh-TW" dirty="0"/>
              <a:t>500</a:t>
            </a:r>
            <a:r>
              <a:rPr lang="zh-TW" altLang="en-US" dirty="0"/>
              <a:t>searches)</a:t>
            </a:r>
          </a:p>
          <a:p>
            <a:pPr algn="l" rtl="0"/>
            <a:r>
              <a:rPr lang="zh-TW" altLang="en-US" dirty="0"/>
              <a:t>Car beauty scratch repair (</a:t>
            </a:r>
            <a:r>
              <a:rPr lang="en-US" altLang="zh-TW" dirty="0"/>
              <a:t>500</a:t>
            </a:r>
            <a:r>
              <a:rPr lang="zh-TW" altLang="en-US" dirty="0"/>
              <a:t>searches)</a:t>
            </a:r>
          </a:p>
          <a:p>
            <a:pPr algn="l" rtl="0"/>
            <a:r>
              <a:rPr lang="zh-TW" altLang="en-US" dirty="0"/>
              <a:t>Car wash interior cleaning (</a:t>
            </a:r>
            <a:r>
              <a:rPr lang="en-US" altLang="zh-TW" dirty="0"/>
              <a:t>500</a:t>
            </a:r>
            <a:r>
              <a:rPr lang="zh-TW" altLang="en-US" dirty="0"/>
              <a:t>searches)</a:t>
            </a:r>
          </a:p>
          <a:p>
            <a:pPr algn="l" rtl="0"/>
            <a:r>
              <a:rPr lang="zh-TW" altLang="en-US" dirty="0"/>
              <a:t>Car wash waxing recommendation (</a:t>
            </a:r>
            <a:r>
              <a:rPr lang="en-US" altLang="zh-TW" dirty="0"/>
              <a:t>500</a:t>
            </a:r>
            <a:r>
              <a:rPr lang="zh-TW" altLang="en-US" dirty="0"/>
              <a:t>searches)</a:t>
            </a:r>
          </a:p>
          <a:p>
            <a:pPr algn="l" rtl="0"/>
            <a:r>
              <a:rPr lang="zh-TW" altLang="en-US" dirty="0"/>
              <a:t>Car detailing and repainting (</a:t>
            </a:r>
            <a:r>
              <a:rPr lang="en-US" altLang="zh-TW" dirty="0"/>
              <a:t>500</a:t>
            </a:r>
            <a:r>
              <a:rPr lang="zh-TW" altLang="en-US" dirty="0"/>
              <a:t>searches)</a:t>
            </a:r>
          </a:p>
          <a:p>
            <a:pPr algn="l" rtl="0"/>
            <a:r>
              <a:rPr lang="zh-TW" altLang="en-US" dirty="0"/>
              <a:t>Car body coating price (</a:t>
            </a:r>
            <a:r>
              <a:rPr lang="en-US" altLang="zh-TW" dirty="0"/>
              <a:t>500</a:t>
            </a:r>
            <a:r>
              <a:rPr lang="zh-TW" altLang="en-US" dirty="0"/>
              <a:t>searches)</a:t>
            </a:r>
          </a:p>
          <a:p>
            <a:pPr algn="l" rtl="0"/>
            <a:r>
              <a:rPr lang="zh-TW" altLang="en-US" dirty="0"/>
              <a:t>Car Partial Polishing Price (</a:t>
            </a:r>
            <a:r>
              <a:rPr lang="en-US" altLang="zh-TW" dirty="0"/>
              <a:t>500</a:t>
            </a:r>
            <a:r>
              <a:rPr lang="zh-TW" altLang="en-US" dirty="0"/>
              <a:t>searches)</a:t>
            </a:r>
          </a:p>
          <a:p>
            <a:pPr algn="l" rtl="0"/>
            <a:r>
              <a:rPr lang="zh-TW" altLang="en-US" dirty="0"/>
              <a:t>Car detailing materials wholesale (</a:t>
            </a:r>
            <a:r>
              <a:rPr lang="en-US" altLang="zh-TW" dirty="0"/>
              <a:t>500</a:t>
            </a:r>
            <a:r>
              <a:rPr lang="zh-TW" altLang="en-US" dirty="0"/>
              <a:t>searches)</a:t>
            </a:r>
          </a:p>
          <a:p>
            <a:pPr algn="l" rtl="0"/>
            <a:r>
              <a:rPr lang="zh-TW" altLang="en-US" dirty="0"/>
              <a:t>Car interior cleaning prices (</a:t>
            </a:r>
            <a:r>
              <a:rPr lang="en-US" altLang="zh-TW" dirty="0"/>
              <a:t>500</a:t>
            </a:r>
            <a:r>
              <a:rPr lang="zh-TW" altLang="en-US" dirty="0"/>
              <a:t>searches)</a:t>
            </a:r>
          </a:p>
          <a:p>
            <a:pPr algn="l" rtl="0"/>
            <a:r>
              <a:rPr lang="zh-TW" altLang="en-US" dirty="0"/>
              <a:t>Manual car wash waxing price (</a:t>
            </a:r>
            <a:r>
              <a:rPr lang="en-US" altLang="zh-TW" dirty="0"/>
              <a:t>500</a:t>
            </a:r>
            <a:r>
              <a:rPr lang="zh-TW" altLang="en-US" dirty="0"/>
              <a:t>searches)</a:t>
            </a:r>
          </a:p>
        </p:txBody>
      </p:sp>
      <p:sp>
        <p:nvSpPr>
          <p:cNvPr id="3" name="標題 2">
            <a:extLst>
              <a:ext uri="{FF2B5EF4-FFF2-40B4-BE49-F238E27FC236}">
                <a16:creationId xmlns:a16="http://schemas.microsoft.com/office/drawing/2014/main" id="{75AE1303-2C8E-4626-98CB-F860B18CBFC5}"/>
              </a:ext>
            </a:extLst>
          </p:cNvPr>
          <p:cNvSpPr>
            <a:spLocks noGrp="1"/>
          </p:cNvSpPr>
          <p:nvPr>
            <p:ph type="title"/>
          </p:nvPr>
        </p:nvSpPr>
        <p:spPr>
          <a:xfrm>
            <a:off x="65988" y="152400"/>
            <a:ext cx="8917756" cy="1265238"/>
          </a:xfrm>
        </p:spPr>
        <p:txBody>
          <a:bodyPr>
            <a:normAutofit/>
          </a:bodyPr>
          <a:lstStyle/>
          <a:p>
            <a:pPr rtl="0"/>
            <a:r>
              <a:rPr lang="en-US" altLang="zh-CN" sz="3600" dirty="0">
                <a:solidFill>
                  <a:srgbClr val="7030A0"/>
                </a:solidFill>
              </a:rPr>
              <a:t>Step 5: </a:t>
            </a:r>
            <a:r>
              <a:rPr lang="en-US" altLang="zh-CN" sz="3600" dirty="0" err="1">
                <a:solidFill>
                  <a:srgbClr val="7030A0"/>
                </a:solidFill>
              </a:rPr>
              <a:t>ChatGPT</a:t>
            </a:r>
            <a:r>
              <a:rPr lang="en-US" altLang="zh-CN" sz="3600" dirty="0">
                <a:solidFill>
                  <a:srgbClr val="7030A0"/>
                </a:solidFill>
              </a:rPr>
              <a:t> 4.0 selects 20 long-tail keywords</a:t>
            </a:r>
            <a:endParaRPr lang="zh-TW" altLang="en-US" sz="3600" dirty="0">
              <a:solidFill>
                <a:srgbClr val="7030A0"/>
              </a:solidFill>
            </a:endParaRPr>
          </a:p>
        </p:txBody>
      </p:sp>
    </p:spTree>
    <p:extLst>
      <p:ext uri="{BB962C8B-B14F-4D97-AF65-F5344CB8AC3E}">
        <p14:creationId xmlns:p14="http://schemas.microsoft.com/office/powerpoint/2010/main" val="162495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337351" y="603315"/>
            <a:ext cx="8495931" cy="5316717"/>
          </a:xfrm>
        </p:spPr>
        <p:txBody>
          <a:bodyPr>
            <a:normAutofit fontScale="77500" lnSpcReduction="20000"/>
          </a:bodyPr>
          <a:lstStyle/>
          <a:p>
            <a:pPr rtl="0"/>
            <a:r>
              <a:rPr lang="en-US" altLang="zh-TW" sz="6500" dirty="0"/>
              <a:t>So, it is possible to drive traffic to your website </a:t>
            </a:r>
            <a:r>
              <a:rPr lang="en-US" altLang="zh-TW" sz="6500" dirty="0">
                <a:solidFill>
                  <a:srgbClr val="7030A0"/>
                </a:solidFill>
              </a:rPr>
              <a:t>without spending money</a:t>
            </a:r>
            <a:r>
              <a:rPr lang="en-US" altLang="zh-TW" sz="6500" dirty="0"/>
              <a:t>, relying solely on </a:t>
            </a:r>
            <a:r>
              <a:rPr lang="en-US" altLang="zh-TW" sz="6500" dirty="0">
                <a:solidFill>
                  <a:srgbClr val="7030A0"/>
                </a:solidFill>
              </a:rPr>
              <a:t>Google search</a:t>
            </a:r>
            <a:endParaRPr lang="en-US" altLang="zh-TW" sz="6500" dirty="0"/>
          </a:p>
          <a:p>
            <a:pPr algn="l" rtl="0"/>
            <a:endParaRPr lang="en-US" altLang="zh-TW" sz="6500" dirty="0"/>
          </a:p>
          <a:p>
            <a:pPr rtl="0"/>
            <a:r>
              <a:rPr lang="en-US" altLang="zh-TW" sz="5700" dirty="0">
                <a:solidFill>
                  <a:srgbClr val="7030A0"/>
                </a:solidFill>
              </a:rPr>
              <a:t>Organic traffic </a:t>
            </a:r>
            <a:r>
              <a:rPr lang="en-US" altLang="zh-TW" sz="5700" dirty="0"/>
              <a:t>→ is </a:t>
            </a:r>
            <a:r>
              <a:rPr lang="en-US" altLang="zh-TW" sz="5700" dirty="0">
                <a:solidFill>
                  <a:srgbClr val="7030A0"/>
                </a:solidFill>
              </a:rPr>
              <a:t>free traffic</a:t>
            </a:r>
            <a:endParaRPr lang="en-US" altLang="zh-TW" sz="5700" dirty="0"/>
          </a:p>
        </p:txBody>
      </p:sp>
    </p:spTree>
    <p:extLst>
      <p:ext uri="{BB962C8B-B14F-4D97-AF65-F5344CB8AC3E}">
        <p14:creationId xmlns:p14="http://schemas.microsoft.com/office/powerpoint/2010/main" val="712310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4761DA7-7C1F-471F-BA56-DF3A2F6996B1}"/>
              </a:ext>
            </a:extLst>
          </p:cNvPr>
          <p:cNvSpPr>
            <a:spLocks noGrp="1"/>
          </p:cNvSpPr>
          <p:nvPr>
            <p:ph idx="1"/>
          </p:nvPr>
        </p:nvSpPr>
        <p:spPr/>
        <p:txBody>
          <a:bodyPr numCol="2">
            <a:normAutofit fontScale="55000" lnSpcReduction="20000"/>
          </a:bodyPr>
          <a:lstStyle/>
          <a:p>
            <a:pPr algn="l" rtl="0"/>
            <a:r>
              <a:rPr lang="zh-TW" altLang="en-US" dirty="0"/>
              <a:t>Below is the product article I wrote, and a list of long-tail keywords. Please help me add the long-tail keyword list to the product article. The sentence must be reasonable. There are many reading experiences.</a:t>
            </a:r>
          </a:p>
          <a:p>
            <a:pPr algn="l" rtl="0"/>
            <a:r>
              <a:rPr lang="zh-TW" altLang="en-US" dirty="0"/>
              <a:t>Finally, send me the full article content after adding the keywords (please add</a:t>
            </a:r>
            <a:r>
              <a:rPr lang="en-US" altLang="zh-TW" dirty="0"/>
              <a:t>【】</a:t>
            </a:r>
            <a:r>
              <a:rPr lang="zh-TW" altLang="en-US" dirty="0"/>
              <a:t>Symbol)</a:t>
            </a:r>
          </a:p>
          <a:p>
            <a:pPr algn="l" rtl="0"/>
            <a:r>
              <a:rPr lang="en-US" altLang="zh-TW" dirty="0"/>
              <a:t>--------</a:t>
            </a:r>
            <a:r>
              <a:rPr lang="en-US" altLang="zh-CN" dirty="0"/>
              <a:t>--</a:t>
            </a:r>
            <a:endParaRPr lang="en-US" altLang="zh-TW" dirty="0"/>
          </a:p>
          <a:p>
            <a:pPr algn="l" rtl="0"/>
            <a:r>
              <a:rPr lang="zh-TW" altLang="en-US" dirty="0"/>
              <a:t>Product Articles</a:t>
            </a:r>
          </a:p>
          <a:p>
            <a:pPr algn="l" rtl="0"/>
            <a:r>
              <a:rPr lang="en-US" altLang="zh-TW" dirty="0"/>
              <a:t>....</a:t>
            </a:r>
          </a:p>
          <a:p>
            <a:pPr algn="l" rtl="0"/>
            <a:r>
              <a:rPr lang="en-US" altLang="zh-TW" dirty="0"/>
              <a:t>....</a:t>
            </a:r>
          </a:p>
          <a:p>
            <a:pPr algn="l" rtl="0"/>
            <a:r>
              <a:rPr lang="en-US" altLang="zh-TW" dirty="0"/>
              <a:t>....</a:t>
            </a:r>
          </a:p>
          <a:p>
            <a:pPr algn="l" rtl="0"/>
            <a:endParaRPr lang="en-US" altLang="zh-TW" dirty="0"/>
          </a:p>
          <a:p>
            <a:pPr algn="l" rtl="0"/>
            <a:r>
              <a:rPr lang="en-US" altLang="zh-TW" dirty="0"/>
              <a:t>----------</a:t>
            </a:r>
          </a:p>
          <a:p>
            <a:pPr algn="l" rtl="0"/>
            <a:r>
              <a:rPr lang="zh-TW" altLang="en-US" dirty="0"/>
              <a:t>Keyword list</a:t>
            </a:r>
          </a:p>
          <a:p>
            <a:pPr algn="l" rtl="0"/>
            <a:r>
              <a:rPr lang="zh-TW" altLang="en-US" dirty="0"/>
              <a:t>Car Interior Cleaning</a:t>
            </a:r>
          </a:p>
          <a:p>
            <a:pPr algn="l" rtl="0"/>
            <a:r>
              <a:rPr lang="zh-TW" altLang="en-US" dirty="0"/>
              <a:t>Car detailing and ant removal price</a:t>
            </a:r>
          </a:p>
          <a:p>
            <a:pPr algn="l" rtl="0"/>
            <a:r>
              <a:rPr lang="zh-TW" altLang="en-US" dirty="0"/>
              <a:t>Car interior cleaning prices</a:t>
            </a:r>
            <a:r>
              <a:rPr lang="en-US" altLang="zh-TW" dirty="0" err="1"/>
              <a:t>ptt</a:t>
            </a:r>
            <a:endParaRPr lang="en-US" altLang="zh-TW" dirty="0"/>
          </a:p>
          <a:p>
            <a:pPr algn="l" rtl="0"/>
            <a:r>
              <a:rPr lang="zh-TW" altLang="en-US" dirty="0"/>
              <a:t>Car wash and detailing</a:t>
            </a:r>
          </a:p>
          <a:p>
            <a:pPr algn="l" rtl="0"/>
            <a:r>
              <a:rPr lang="zh-TW" altLang="en-US" dirty="0"/>
              <a:t>Car Body Beauty</a:t>
            </a:r>
          </a:p>
          <a:p>
            <a:pPr algn="l" rtl="0"/>
            <a:r>
              <a:rPr lang="en-US" altLang="zh-TW" dirty="0"/>
              <a:t>....</a:t>
            </a:r>
          </a:p>
          <a:p>
            <a:pPr algn="l" rtl="0"/>
            <a:r>
              <a:rPr lang="en-US" altLang="zh-TW" dirty="0"/>
              <a:t>....</a:t>
            </a:r>
          </a:p>
          <a:p>
            <a:pPr algn="l" rtl="0"/>
            <a:endParaRPr lang="zh-TW" altLang="en-US" dirty="0"/>
          </a:p>
        </p:txBody>
      </p:sp>
      <p:sp>
        <p:nvSpPr>
          <p:cNvPr id="3" name="標題 2">
            <a:extLst>
              <a:ext uri="{FF2B5EF4-FFF2-40B4-BE49-F238E27FC236}">
                <a16:creationId xmlns:a16="http://schemas.microsoft.com/office/drawing/2014/main" id="{F68D6751-BA3D-4529-BD77-E852730207E2}"/>
              </a:ext>
            </a:extLst>
          </p:cNvPr>
          <p:cNvSpPr>
            <a:spLocks noGrp="1"/>
          </p:cNvSpPr>
          <p:nvPr>
            <p:ph type="title"/>
          </p:nvPr>
        </p:nvSpPr>
        <p:spPr/>
        <p:txBody>
          <a:bodyPr>
            <a:noAutofit/>
          </a:bodyPr>
          <a:lstStyle/>
          <a:p>
            <a:pPr rtl="0"/>
            <a:r>
              <a:rPr lang="en-US" altLang="zh-CN" sz="3200" dirty="0">
                <a:solidFill>
                  <a:srgbClr val="7030A0"/>
                </a:solidFill>
              </a:rPr>
              <a:t>Step 6: Ask </a:t>
            </a:r>
            <a:r>
              <a:rPr lang="en-US" altLang="zh-CN" sz="3200" dirty="0" err="1">
                <a:solidFill>
                  <a:srgbClr val="7030A0"/>
                </a:solidFill>
              </a:rPr>
              <a:t>ChatGPT</a:t>
            </a:r>
            <a:r>
              <a:rPr lang="en-US" altLang="zh-CN" sz="3200" dirty="0">
                <a:solidFill>
                  <a:srgbClr val="7030A0"/>
                </a:solidFill>
              </a:rPr>
              <a:t> 4.0 to integrate these 20 keywords into your webpage article.</a:t>
            </a:r>
            <a:endParaRPr lang="zh-TW" altLang="en-US" sz="3200" dirty="0">
              <a:solidFill>
                <a:srgbClr val="7030A0"/>
              </a:solidFill>
            </a:endParaRPr>
          </a:p>
        </p:txBody>
      </p:sp>
    </p:spTree>
    <p:extLst>
      <p:ext uri="{BB962C8B-B14F-4D97-AF65-F5344CB8AC3E}">
        <p14:creationId xmlns:p14="http://schemas.microsoft.com/office/powerpoint/2010/main" val="1933206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4"/>
            <a:ext cx="8495931" cy="4534293"/>
          </a:xfrm>
        </p:spPr>
        <p:txBody>
          <a:bodyPr>
            <a:normAutofit fontScale="77500" lnSpcReduction="20000"/>
          </a:bodyPr>
          <a:lstStyle/>
          <a:p>
            <a:pPr algn="l" rtl="0"/>
            <a:r>
              <a:rPr lang="en-US" altLang="zh-CN" sz="6000" dirty="0"/>
              <a:t>Implementation:</a:t>
            </a:r>
          </a:p>
          <a:p>
            <a:pPr algn="l" rtl="0"/>
            <a:endParaRPr lang="en-US" altLang="zh-CN" sz="6000" dirty="0"/>
          </a:p>
          <a:p>
            <a:pPr algn="l" rtl="0"/>
            <a:r>
              <a:rPr lang="en-US" altLang="zh-CN" sz="6000" dirty="0"/>
              <a:t>Insert 20 long-tail keywords with high monthly search volume from Google into the article about mineral water products.</a:t>
            </a:r>
            <a:endParaRPr lang="en-US" altLang="zh-TW" sz="6000" dirty="0"/>
          </a:p>
        </p:txBody>
      </p:sp>
    </p:spTree>
    <p:extLst>
      <p:ext uri="{BB962C8B-B14F-4D97-AF65-F5344CB8AC3E}">
        <p14:creationId xmlns:p14="http://schemas.microsoft.com/office/powerpoint/2010/main" val="1153916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ED3BA6C-27EE-42E5-A56F-3051D0F27EE9}"/>
              </a:ext>
            </a:extLst>
          </p:cNvPr>
          <p:cNvSpPr>
            <a:spLocks noGrp="1"/>
          </p:cNvSpPr>
          <p:nvPr>
            <p:ph idx="1"/>
          </p:nvPr>
        </p:nvSpPr>
        <p:spPr/>
        <p:txBody>
          <a:bodyPr>
            <a:normAutofit fontScale="32500" lnSpcReduction="20000"/>
          </a:bodyPr>
          <a:lstStyle/>
          <a:p>
            <a:pPr algn="l" rtl="0"/>
            <a:r>
              <a:rPr lang="zh-TW" altLang="en-US" dirty="0"/>
              <a:t>The simpler it is, the more Yueshi is not simple</a:t>
            </a:r>
          </a:p>
          <a:p>
            <a:pPr algn="l" rtl="0"/>
            <a:r>
              <a:rPr lang="zh-TW" altLang="en-US" dirty="0"/>
              <a:t>Yueshi attaches great importance to environmental protection, has an optimized production process, adheres to the purpose of consumer health, and constantly pursues innovation and excellence. The goal is to allow everyone to conveniently enjoy natural and healthy products.</a:t>
            </a:r>
          </a:p>
          <a:p>
            <a:pPr algn="l" rtl="0"/>
            <a:r>
              <a:rPr lang="zh-TW" altLang="en-US" dirty="0"/>
              <a:t>★Yue's mineral water from the snowy mountains</a:t>
            </a:r>
          </a:p>
          <a:p>
            <a:pPr algn="l" rtl="0"/>
            <a:r>
              <a:rPr lang="zh-TW" altLang="en-US" dirty="0"/>
              <a:t>The source of Yue's mineral water is adjacent to the Snow Mountain National Primitive Forest Reserve, and the water catchment area is traced back to</a:t>
            </a:r>
            <a:r>
              <a:rPr lang="en-US" altLang="zh-TW" dirty="0"/>
              <a:t>15</a:t>
            </a:r>
            <a:r>
              <a:rPr lang="zh-TW" altLang="en-US" dirty="0"/>
              <a:t>The water source of Yueshi is naturally flowing out after being filtered through the volcanic shale layers of the Snow Mountain Range. The water quality is not only naturally pure, but also contains a balanced amount of calcium, magnesium, sodium, iron, fluorine and other minerals, which is the most precious gift of nature.</a:t>
            </a:r>
          </a:p>
          <a:p>
            <a:pPr algn="l" rtl="0"/>
            <a:r>
              <a:rPr lang="zh-TW" altLang="en-US" dirty="0"/>
              <a:t>★For the purity of every drop of water, Yueshi bought a piece of mountain.</a:t>
            </a:r>
            <a:r>
              <a:rPr lang="en-US" altLang="zh-TW" dirty="0"/>
              <a:t>twenty four</a:t>
            </a:r>
            <a:r>
              <a:rPr lang="zh-TW" altLang="en-US" dirty="0"/>
              <a:t>The seemingly simple good water is guarded by a dedicated person all the time, which all comes from Yueshi’s not-so-simple persistence.</a:t>
            </a:r>
          </a:p>
          <a:p>
            <a:pPr algn="l" rtl="0"/>
            <a:r>
              <a:rPr lang="zh-TW" altLang="en-US" dirty="0"/>
              <a:t>★Yueshi mineral water with professional production process</a:t>
            </a:r>
          </a:p>
          <a:p>
            <a:pPr algn="l" rtl="0"/>
            <a:r>
              <a:rPr lang="zh-TW" altLang="en-US" dirty="0"/>
              <a:t>Yueshi to preserve</a:t>
            </a:r>
            <a:r>
              <a:rPr lang="en-US" altLang="zh-TW" dirty="0"/>
              <a:t>100%</a:t>
            </a:r>
            <a:r>
              <a:rPr lang="zh-TW" altLang="en-US" dirty="0"/>
              <a:t>The natural mineral water flavor of Yueshi has been made by itself since the factory was built. It is the first mineral water factory in the country to be equipped with a bottle blowing machine. From the arrangement, cleaning, disinfection, labeling, filling, all the machines and equipment from advanced countries are selected. Yueshi combines the power of people and technology to provide consumers with the most natural, pure and healthy mineral water. Yueshi also meets the mineral water</a:t>
            </a:r>
            <a:r>
              <a:rPr lang="en-US" altLang="zh-TW" dirty="0"/>
              <a:t>TQF</a:t>
            </a:r>
            <a:r>
              <a:rPr lang="zh-TW" altLang="en-US" dirty="0"/>
              <a:t>,</a:t>
            </a:r>
            <a:r>
              <a:rPr lang="en-US" altLang="zh-TW" dirty="0"/>
              <a:t>HACCP</a:t>
            </a:r>
            <a:r>
              <a:rPr lang="zh-TW" altLang="en-US" dirty="0"/>
              <a:t>,and</a:t>
            </a:r>
            <a:r>
              <a:rPr lang="en-US" altLang="zh-TW" dirty="0"/>
              <a:t>ISO22000</a:t>
            </a:r>
            <a:r>
              <a:rPr lang="zh-TW" altLang="en-US" dirty="0"/>
              <a:t>Internationally certified operating procedures are used to control the production operations of the entire factory, and all factory personnel are required to ensure the "natural purity of water" at their work posts.</a:t>
            </a:r>
          </a:p>
        </p:txBody>
      </p:sp>
      <p:sp>
        <p:nvSpPr>
          <p:cNvPr id="3" name="標題 2">
            <a:extLst>
              <a:ext uri="{FF2B5EF4-FFF2-40B4-BE49-F238E27FC236}">
                <a16:creationId xmlns:a16="http://schemas.microsoft.com/office/drawing/2014/main" id="{F70B53AA-C3A8-4AEF-AAED-83537C58F65A}"/>
              </a:ext>
            </a:extLst>
          </p:cNvPr>
          <p:cNvSpPr>
            <a:spLocks noGrp="1"/>
          </p:cNvSpPr>
          <p:nvPr>
            <p:ph type="title"/>
          </p:nvPr>
        </p:nvSpPr>
        <p:spPr/>
        <p:txBody>
          <a:bodyPr>
            <a:normAutofit fontScale="90000"/>
          </a:bodyPr>
          <a:lstStyle/>
          <a:p>
            <a:pPr rtl="0"/>
            <a:r>
              <a:rPr lang="en-US" altLang="zh-CN" dirty="0">
                <a:solidFill>
                  <a:srgbClr val="7030A0"/>
                </a:solidFill>
              </a:rPr>
              <a:t>Step 1: Write the draft of the mineral water product article.</a:t>
            </a:r>
            <a:endParaRPr lang="zh-TW" altLang="en-US" dirty="0">
              <a:solidFill>
                <a:srgbClr val="7030A0"/>
              </a:solidFill>
            </a:endParaRPr>
          </a:p>
        </p:txBody>
      </p:sp>
    </p:spTree>
    <p:extLst>
      <p:ext uri="{BB962C8B-B14F-4D97-AF65-F5344CB8AC3E}">
        <p14:creationId xmlns:p14="http://schemas.microsoft.com/office/powerpoint/2010/main" val="172388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04367-C320-4223-928A-E16732FFC041}"/>
              </a:ext>
            </a:extLst>
          </p:cNvPr>
          <p:cNvSpPr>
            <a:spLocks noGrp="1"/>
          </p:cNvSpPr>
          <p:nvPr>
            <p:ph idx="1"/>
          </p:nvPr>
        </p:nvSpPr>
        <p:spPr/>
        <p:txBody>
          <a:bodyPr/>
          <a:lstStyle/>
          <a:p>
            <a:pPr algn="l" rtl="0"/>
            <a:r>
              <a:rPr lang="zh-CN" altLang="en-US" dirty="0"/>
              <a:t>Download Keywords</a:t>
            </a:r>
            <a:r>
              <a:rPr lang="en-US" altLang="zh-CN" dirty="0"/>
              <a:t>csv</a:t>
            </a:r>
            <a:r>
              <a:rPr lang="zh-CN" altLang="en-US" dirty="0"/>
              <a:t>Files</a:t>
            </a:r>
            <a:endParaRPr lang="zh-TW" altLang="en-US" dirty="0"/>
          </a:p>
        </p:txBody>
      </p:sp>
      <p:sp>
        <p:nvSpPr>
          <p:cNvPr id="3" name="標題 2">
            <a:extLst>
              <a:ext uri="{FF2B5EF4-FFF2-40B4-BE49-F238E27FC236}">
                <a16:creationId xmlns:a16="http://schemas.microsoft.com/office/drawing/2014/main" id="{2BC75689-1949-4B10-9BEF-F03BA80E5281}"/>
              </a:ext>
            </a:extLst>
          </p:cNvPr>
          <p:cNvSpPr>
            <a:spLocks noGrp="1"/>
          </p:cNvSpPr>
          <p:nvPr>
            <p:ph type="title"/>
          </p:nvPr>
        </p:nvSpPr>
        <p:spPr/>
        <p:txBody>
          <a:bodyPr>
            <a:noAutofit/>
          </a:bodyPr>
          <a:lstStyle/>
          <a:p>
            <a:pPr rtl="0"/>
            <a:r>
              <a:rPr lang="en-US" altLang="zh-CN" sz="3200" dirty="0">
                <a:solidFill>
                  <a:srgbClr val="7030A0"/>
                </a:solidFill>
              </a:rPr>
              <a:t>Step 2: Use Google Ads to look up the monthly search keywords for mineral water.</a:t>
            </a:r>
            <a:endParaRPr lang="zh-TW" altLang="en-US" sz="3200" dirty="0">
              <a:solidFill>
                <a:srgbClr val="7030A0"/>
              </a:solidFill>
            </a:endParaRPr>
          </a:p>
        </p:txBody>
      </p:sp>
      <p:pic>
        <p:nvPicPr>
          <p:cNvPr id="5" name="圖片 4">
            <a:extLst>
              <a:ext uri="{FF2B5EF4-FFF2-40B4-BE49-F238E27FC236}">
                <a16:creationId xmlns:a16="http://schemas.microsoft.com/office/drawing/2014/main" id="{E339C0A5-81F2-45D8-8B8E-F6C471742F11}"/>
              </a:ext>
            </a:extLst>
          </p:cNvPr>
          <p:cNvPicPr>
            <a:picLocks noChangeAspect="1"/>
          </p:cNvPicPr>
          <p:nvPr/>
        </p:nvPicPr>
        <p:blipFill>
          <a:blip r:embed="rId2"/>
          <a:stretch>
            <a:fillRect/>
          </a:stretch>
        </p:blipFill>
        <p:spPr>
          <a:xfrm>
            <a:off x="0" y="2610008"/>
            <a:ext cx="9144000" cy="3843855"/>
          </a:xfrm>
          <a:prstGeom prst="rect">
            <a:avLst/>
          </a:prstGeom>
        </p:spPr>
      </p:pic>
    </p:spTree>
    <p:extLst>
      <p:ext uri="{BB962C8B-B14F-4D97-AF65-F5344CB8AC3E}">
        <p14:creationId xmlns:p14="http://schemas.microsoft.com/office/powerpoint/2010/main" val="122635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ED04367-C320-4223-928A-E16732FFC041}"/>
              </a:ext>
            </a:extLst>
          </p:cNvPr>
          <p:cNvSpPr>
            <a:spLocks noGrp="1"/>
          </p:cNvSpPr>
          <p:nvPr>
            <p:ph idx="1"/>
          </p:nvPr>
        </p:nvSpPr>
        <p:spPr/>
        <p:txBody>
          <a:bodyPr>
            <a:normAutofit fontScale="25000" lnSpcReduction="20000"/>
          </a:bodyPr>
          <a:lstStyle/>
          <a:p>
            <a:pPr algn="l" rtl="0"/>
            <a:r>
              <a:rPr lang="zh-TW" altLang="en-US" sz="8600" dirty="0">
                <a:solidFill>
                  <a:srgbClr val="C00000"/>
                </a:solidFill>
              </a:rPr>
              <a:t>Here are my</a:t>
            </a:r>
            <a:r>
              <a:rPr lang="en-US" altLang="zh-TW" sz="8600" dirty="0">
                <a:solidFill>
                  <a:srgbClr val="C00000"/>
                </a:solidFill>
              </a:rPr>
              <a:t>google ads</a:t>
            </a:r>
            <a:r>
              <a:rPr lang="zh-TW" altLang="en-US" sz="8600" dirty="0">
                <a:solidFill>
                  <a:srgbClr val="C00000"/>
                </a:solidFill>
              </a:rPr>
              <a:t>I have found a list of average monthly search keyword names and search volumes. Please help me eliminate those keywords targeting specific company names and find</a:t>
            </a:r>
            <a:r>
              <a:rPr lang="en-US" altLang="zh-TW" sz="8600" dirty="0">
                <a:solidFill>
                  <a:srgbClr val="C00000"/>
                </a:solidFill>
              </a:rPr>
              <a:t>20</a:t>
            </a:r>
            <a:r>
              <a:rPr lang="zh-TW" altLang="en-US" sz="8600" dirty="0">
                <a:solidFill>
                  <a:srgbClr val="C00000"/>
                </a:solidFill>
              </a:rPr>
              <a:t>Long tail keywords for me</a:t>
            </a:r>
          </a:p>
          <a:p>
            <a:pPr algn="l" rtl="0"/>
            <a:r>
              <a:rPr lang="en-US" altLang="zh-TW" dirty="0"/>
              <a:t>----------</a:t>
            </a:r>
          </a:p>
          <a:p>
            <a:pPr algn="l" rtl="0"/>
            <a:r>
              <a:rPr lang="zh-TW" altLang="en-US" dirty="0"/>
              <a:t>Yue's Mineral Water</a:t>
            </a:r>
          </a:p>
          <a:p>
            <a:pPr algn="l" rtl="0"/>
            <a:r>
              <a:rPr lang="en-US" altLang="zh-TW" dirty="0" err="1"/>
              <a:t>evian</a:t>
            </a:r>
            <a:r>
              <a:rPr lang="en-US" altLang="zh-TW" dirty="0"/>
              <a:t> </a:t>
            </a:r>
            <a:r>
              <a:rPr lang="zh-TW" altLang="en-US" dirty="0"/>
              <a:t>Mineral water</a:t>
            </a:r>
          </a:p>
          <a:p>
            <a:pPr algn="l" rtl="0"/>
            <a:r>
              <a:rPr lang="zh-TW" altLang="en-US" dirty="0"/>
              <a:t>Mineral Water Wholesale</a:t>
            </a:r>
          </a:p>
          <a:p>
            <a:pPr algn="l" rtl="0"/>
            <a:r>
              <a:rPr lang="zh-TW" altLang="en-US" dirty="0"/>
              <a:t>Perrier Sparkling Water</a:t>
            </a:r>
          </a:p>
          <a:p>
            <a:pPr algn="l" rtl="0"/>
            <a:r>
              <a:rPr lang="zh-TW" altLang="en-US" dirty="0"/>
              <a:t>San Pellegrino Sparkling Mineral Water</a:t>
            </a:r>
          </a:p>
          <a:p>
            <a:pPr algn="l" rtl="0"/>
            <a:r>
              <a:rPr lang="zh-TW" altLang="en-US" dirty="0"/>
              <a:t>Evian mineral water</a:t>
            </a:r>
          </a:p>
          <a:p>
            <a:pPr algn="l" rtl="0"/>
            <a:r>
              <a:rPr lang="zh-TW" altLang="en-US" dirty="0"/>
              <a:t>Mineral water recommendation</a:t>
            </a:r>
          </a:p>
          <a:p>
            <a:pPr algn="l" rtl="0"/>
            <a:r>
              <a:rPr lang="en-US" altLang="zh-TW" dirty="0" err="1"/>
              <a:t>evian</a:t>
            </a:r>
            <a:r>
              <a:rPr lang="en-US" altLang="zh-TW" dirty="0"/>
              <a:t> </a:t>
            </a:r>
            <a:r>
              <a:rPr lang="zh-TW" altLang="en-US" dirty="0"/>
              <a:t>mineral water</a:t>
            </a:r>
          </a:p>
          <a:p>
            <a:pPr algn="l" rtl="0"/>
            <a:r>
              <a:rPr lang="zh-TW" altLang="en-US" dirty="0"/>
              <a:t>Customized mineral water</a:t>
            </a:r>
          </a:p>
          <a:p>
            <a:pPr algn="l" rtl="0"/>
            <a:r>
              <a:rPr lang="zh-TW" altLang="en-US" dirty="0"/>
              <a:t>Yue's Mineral Water</a:t>
            </a:r>
            <a:r>
              <a:rPr lang="en-US" altLang="zh-TW" dirty="0"/>
              <a:t>330ml</a:t>
            </a:r>
          </a:p>
          <a:p>
            <a:pPr algn="l" rtl="0"/>
            <a:r>
              <a:rPr lang="zh-TW" altLang="en-US" dirty="0"/>
              <a:t>Babu Nong Natural Alkaline Mineral Water</a:t>
            </a:r>
          </a:p>
          <a:p>
            <a:pPr algn="l" rtl="0"/>
            <a:r>
              <a:rPr lang="en-US" altLang="zh-TW" dirty="0" err="1"/>
              <a:t>perrier</a:t>
            </a:r>
            <a:r>
              <a:rPr lang="en-US" altLang="zh-TW" dirty="0"/>
              <a:t> </a:t>
            </a:r>
            <a:r>
              <a:rPr lang="zh-TW" altLang="en-US" dirty="0"/>
              <a:t>Sparkling water</a:t>
            </a:r>
          </a:p>
          <a:p>
            <a:pPr algn="l" rtl="0"/>
            <a:r>
              <a:rPr lang="zh-TW" altLang="en-US" dirty="0"/>
              <a:t>Babunong Mineral Water</a:t>
            </a:r>
          </a:p>
        </p:txBody>
      </p:sp>
      <p:sp>
        <p:nvSpPr>
          <p:cNvPr id="3" name="標題 2">
            <a:extLst>
              <a:ext uri="{FF2B5EF4-FFF2-40B4-BE49-F238E27FC236}">
                <a16:creationId xmlns:a16="http://schemas.microsoft.com/office/drawing/2014/main" id="{2BC75689-1949-4B10-9BEF-F03BA80E5281}"/>
              </a:ext>
            </a:extLst>
          </p:cNvPr>
          <p:cNvSpPr>
            <a:spLocks noGrp="1"/>
          </p:cNvSpPr>
          <p:nvPr>
            <p:ph type="title"/>
          </p:nvPr>
        </p:nvSpPr>
        <p:spPr/>
        <p:txBody>
          <a:bodyPr>
            <a:noAutofit/>
          </a:bodyPr>
          <a:lstStyle/>
          <a:p>
            <a:pPr algn="l" rtl="0"/>
            <a:r>
              <a:rPr lang="en-US" altLang="zh-CN" sz="3200" dirty="0">
                <a:solidFill>
                  <a:srgbClr val="7030A0"/>
                </a:solidFill>
              </a:rPr>
              <a:t>Step 3: Filter the column and copy keywords with a search volume &gt; 500, then paste them into </a:t>
            </a:r>
            <a:r>
              <a:rPr lang="en-US" altLang="zh-CN" sz="3200" dirty="0" err="1">
                <a:solidFill>
                  <a:srgbClr val="7030A0"/>
                </a:solidFill>
              </a:rPr>
              <a:t>ChatGPT</a:t>
            </a:r>
            <a:r>
              <a:rPr lang="en-US" altLang="zh-CN" sz="3200" dirty="0">
                <a:solidFill>
                  <a:srgbClr val="7030A0"/>
                </a:solidFill>
              </a:rPr>
              <a:t>.</a:t>
            </a:r>
            <a:endParaRPr lang="zh-TW" altLang="en-US" sz="3200" dirty="0">
              <a:solidFill>
                <a:srgbClr val="7030A0"/>
              </a:solidFill>
            </a:endParaRPr>
          </a:p>
        </p:txBody>
      </p:sp>
    </p:spTree>
    <p:extLst>
      <p:ext uri="{BB962C8B-B14F-4D97-AF65-F5344CB8AC3E}">
        <p14:creationId xmlns:p14="http://schemas.microsoft.com/office/powerpoint/2010/main" val="2755661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8D2D1F4-C38D-41D6-A568-FCF335843680}"/>
              </a:ext>
            </a:extLst>
          </p:cNvPr>
          <p:cNvSpPr>
            <a:spLocks noGrp="1"/>
          </p:cNvSpPr>
          <p:nvPr>
            <p:ph idx="1"/>
          </p:nvPr>
        </p:nvSpPr>
        <p:spPr/>
        <p:txBody>
          <a:bodyPr numCol="2">
            <a:normAutofit fontScale="47500" lnSpcReduction="20000"/>
          </a:bodyPr>
          <a:lstStyle/>
          <a:p>
            <a:pPr marL="0" indent="0" algn="l" rtl="0">
              <a:buNone/>
            </a:pPr>
            <a:r>
              <a:rPr lang="zh-TW" altLang="en-US" b="1" dirty="0"/>
              <a:t>Mineral Water Wholesale</a:t>
            </a:r>
            <a:endParaRPr lang="zh-TW" altLang="en-US" dirty="0"/>
          </a:p>
          <a:p>
            <a:pPr marL="0" indent="0" algn="l" rtl="0">
              <a:buNone/>
            </a:pPr>
            <a:r>
              <a:rPr lang="zh-TW" altLang="en-US" b="1" dirty="0"/>
              <a:t>Mineral water recommendation</a:t>
            </a:r>
            <a:endParaRPr lang="zh-TW" altLang="en-US" dirty="0"/>
          </a:p>
          <a:p>
            <a:pPr marL="0" indent="0" algn="l" rtl="0">
              <a:buNone/>
            </a:pPr>
            <a:r>
              <a:rPr lang="zh-TW" altLang="en-US" b="1" dirty="0"/>
              <a:t>One box of mineral water</a:t>
            </a:r>
            <a:endParaRPr lang="zh-TW" altLang="en-US" dirty="0"/>
          </a:p>
          <a:p>
            <a:pPr marL="0" indent="0" algn="l" rtl="0">
              <a:buNone/>
            </a:pPr>
            <a:r>
              <a:rPr lang="zh-TW" altLang="en-US" b="1" dirty="0"/>
              <a:t>Small bottle of mineral water</a:t>
            </a:r>
            <a:endParaRPr lang="zh-TW" altLang="en-US" dirty="0"/>
          </a:p>
          <a:p>
            <a:pPr marL="0" indent="0" algn="l" rtl="0">
              <a:buNone/>
            </a:pPr>
            <a:r>
              <a:rPr lang="zh-TW" altLang="en-US" b="1" dirty="0"/>
              <a:t>Magnesium Spring Water</a:t>
            </a:r>
            <a:endParaRPr lang="zh-TW" altLang="en-US" dirty="0"/>
          </a:p>
          <a:p>
            <a:pPr marL="0" indent="0" algn="l" rtl="0">
              <a:buNone/>
            </a:pPr>
            <a:r>
              <a:rPr lang="zh-TW" altLang="en-US" b="1" dirty="0"/>
              <a:t>Mineral Water Customization</a:t>
            </a:r>
            <a:endParaRPr lang="zh-TW" altLang="en-US" dirty="0"/>
          </a:p>
          <a:p>
            <a:pPr marL="0" indent="0" algn="l" rtl="0">
              <a:buNone/>
            </a:pPr>
            <a:r>
              <a:rPr lang="zh-TW" altLang="en-US" b="1" dirty="0"/>
              <a:t>Mineral Water Wholesale Price</a:t>
            </a:r>
            <a:endParaRPr lang="zh-TW" altLang="en-US" dirty="0"/>
          </a:p>
          <a:p>
            <a:pPr marL="0" indent="0" algn="l" rtl="0">
              <a:buNone/>
            </a:pPr>
            <a:r>
              <a:rPr lang="zh-TW" altLang="en-US" b="1" dirty="0"/>
              <a:t>Mineral water delivered to your home</a:t>
            </a:r>
            <a:endParaRPr lang="zh-TW" altLang="en-US" dirty="0"/>
          </a:p>
          <a:p>
            <a:pPr marL="0" indent="0" algn="l" rtl="0">
              <a:buNone/>
            </a:pPr>
            <a:r>
              <a:rPr lang="zh-TW" altLang="en-US" b="1" dirty="0"/>
              <a:t>Imported mineral water</a:t>
            </a:r>
            <a:endParaRPr lang="zh-TW" altLang="en-US" dirty="0"/>
          </a:p>
          <a:p>
            <a:pPr marL="0" indent="0" algn="l" rtl="0">
              <a:buNone/>
            </a:pPr>
            <a:r>
              <a:rPr lang="zh-TW" altLang="en-US" b="1" dirty="0"/>
              <a:t>Mineral water</a:t>
            </a:r>
            <a:r>
              <a:rPr lang="en-US" altLang="zh-TW" b="1" dirty="0"/>
              <a:t>330ml</a:t>
            </a:r>
            <a:endParaRPr lang="zh-TW" altLang="en-US" dirty="0"/>
          </a:p>
          <a:p>
            <a:pPr marL="0" indent="0" algn="l" rtl="0">
              <a:buNone/>
            </a:pPr>
            <a:r>
              <a:rPr lang="zh-TW" altLang="en-US" b="1" dirty="0"/>
              <a:t>Premium mineral water</a:t>
            </a:r>
            <a:endParaRPr lang="zh-TW" altLang="en-US" dirty="0"/>
          </a:p>
          <a:p>
            <a:pPr marL="0" indent="0" algn="l" rtl="0">
              <a:buNone/>
            </a:pPr>
            <a:r>
              <a:rPr lang="zh-TW" altLang="en-US" b="1" dirty="0"/>
              <a:t>Bubble mineral water</a:t>
            </a:r>
            <a:endParaRPr lang="zh-TW" altLang="en-US" dirty="0"/>
          </a:p>
          <a:p>
            <a:pPr marL="0" indent="0" algn="l" rtl="0">
              <a:buNone/>
            </a:pPr>
            <a:r>
              <a:rPr lang="zh-TW" altLang="en-US" b="1" dirty="0"/>
              <a:t>Natural sparkling water</a:t>
            </a:r>
            <a:endParaRPr lang="zh-TW" altLang="en-US" dirty="0"/>
          </a:p>
          <a:p>
            <a:pPr marL="0" indent="0" algn="l" rtl="0">
              <a:buNone/>
            </a:pPr>
            <a:r>
              <a:rPr lang="zh-TW" altLang="en-US" b="1" dirty="0"/>
              <a:t>Mineral water delivery</a:t>
            </a:r>
            <a:endParaRPr lang="zh-TW" altLang="en-US" dirty="0"/>
          </a:p>
          <a:p>
            <a:pPr marL="0" indent="0" algn="l" rtl="0">
              <a:buNone/>
            </a:pPr>
            <a:r>
              <a:rPr lang="zh-TW" altLang="en-US" b="1" dirty="0"/>
              <a:t>Mineral water bottle</a:t>
            </a:r>
            <a:endParaRPr lang="zh-TW" altLang="en-US" dirty="0"/>
          </a:p>
          <a:p>
            <a:pPr marL="0" indent="0" algn="l" rtl="0">
              <a:buNone/>
            </a:pPr>
            <a:r>
              <a:rPr lang="zh-TW" altLang="en-US" b="1" dirty="0"/>
              <a:t>Natural mineral water</a:t>
            </a:r>
            <a:endParaRPr lang="zh-TW" altLang="en-US" dirty="0"/>
          </a:p>
          <a:p>
            <a:pPr marL="0" indent="0" algn="l" rtl="0">
              <a:buNone/>
            </a:pPr>
            <a:r>
              <a:rPr lang="zh-TW" altLang="en-US" b="1" dirty="0"/>
              <a:t>Alkaline mineral water</a:t>
            </a:r>
            <a:endParaRPr lang="zh-TW" altLang="en-US" dirty="0"/>
          </a:p>
          <a:p>
            <a:pPr marL="0" indent="0" algn="l" rtl="0">
              <a:buNone/>
            </a:pPr>
            <a:r>
              <a:rPr lang="zh-TW" altLang="en-US" b="1" dirty="0"/>
              <a:t>Mineral water brand</a:t>
            </a:r>
            <a:endParaRPr lang="zh-TW" altLang="en-US" dirty="0"/>
          </a:p>
          <a:p>
            <a:pPr marL="0" indent="0" algn="l" rtl="0">
              <a:buNone/>
            </a:pPr>
            <a:r>
              <a:rPr lang="zh-TW" altLang="en-US" b="1" dirty="0"/>
              <a:t>Mineral water prices</a:t>
            </a:r>
            <a:endParaRPr lang="zh-TW" altLang="en-US" dirty="0"/>
          </a:p>
          <a:p>
            <a:pPr marL="0" indent="0" algn="l" rtl="0">
              <a:buNone/>
            </a:pPr>
            <a:r>
              <a:rPr lang="zh-TW" altLang="en-US" b="1" dirty="0"/>
              <a:t>Taiwan Mineral Water Ranking</a:t>
            </a:r>
            <a:endParaRPr lang="en-US" altLang="zh-TW" b="1" dirty="0"/>
          </a:p>
          <a:p>
            <a:pPr marL="0" indent="0" algn="l" rtl="0">
              <a:buNone/>
            </a:pPr>
            <a:r>
              <a:rPr lang="zh-CN" altLang="en-US" dirty="0"/>
              <a:t>Snow Mountain Mineral Water</a:t>
            </a:r>
            <a:endParaRPr lang="en-US" altLang="zh-TW" b="1" dirty="0"/>
          </a:p>
          <a:p>
            <a:pPr marL="0" indent="0" algn="l" rtl="0">
              <a:buNone/>
            </a:pPr>
            <a:r>
              <a:rPr lang="en-US" altLang="zh-TW" dirty="0"/>
              <a:t>1000cc</a:t>
            </a:r>
            <a:r>
              <a:rPr lang="zh-TW" altLang="en-US" dirty="0"/>
              <a:t>Mineral water</a:t>
            </a:r>
            <a:endParaRPr lang="en-US" altLang="zh-TW" dirty="0"/>
          </a:p>
          <a:p>
            <a:pPr marL="0" indent="0" algn="l" rtl="0">
              <a:buNone/>
            </a:pPr>
            <a:r>
              <a:rPr lang="en-US" altLang="zh-TW" dirty="0"/>
              <a:t>2000cc</a:t>
            </a:r>
            <a:r>
              <a:rPr lang="zh-TW" altLang="en-US" dirty="0"/>
              <a:t>Mineral water</a:t>
            </a:r>
            <a:endParaRPr lang="en-US" altLang="zh-TW" dirty="0"/>
          </a:p>
          <a:p>
            <a:pPr marL="0" indent="0" algn="l" rtl="0">
              <a:buNone/>
            </a:pPr>
            <a:r>
              <a:rPr lang="en-US" altLang="zh-TW" dirty="0"/>
              <a:t>5</a:t>
            </a:r>
            <a:r>
              <a:rPr lang="zh-TW" altLang="en-US" dirty="0"/>
              <a:t>Liter of mineral water</a:t>
            </a:r>
            <a:endParaRPr lang="en-US" altLang="zh-TW" dirty="0"/>
          </a:p>
          <a:p>
            <a:pPr marL="0" indent="0" algn="l" rtl="0">
              <a:buNone/>
            </a:pPr>
            <a:r>
              <a:rPr lang="en-US" altLang="zh-TW" dirty="0"/>
              <a:t>6</a:t>
            </a:r>
            <a:r>
              <a:rPr lang="zh-TW" altLang="en-US" dirty="0"/>
              <a:t>Liter of mineral water</a:t>
            </a:r>
            <a:endParaRPr lang="en-US" altLang="zh-TW" dirty="0"/>
          </a:p>
          <a:p>
            <a:pPr marL="0" indent="0" algn="l" rtl="0">
              <a:buNone/>
            </a:pPr>
            <a:r>
              <a:rPr lang="en-US" altLang="zh-TW" dirty="0"/>
              <a:t>6000cc</a:t>
            </a:r>
            <a:r>
              <a:rPr lang="zh-TW" altLang="en-US" dirty="0"/>
              <a:t>Mineral water</a:t>
            </a:r>
            <a:endParaRPr lang="en-US" altLang="zh-TW" dirty="0"/>
          </a:p>
          <a:p>
            <a:pPr marL="0" indent="0" algn="l" rtl="0">
              <a:buNone/>
            </a:pPr>
            <a:r>
              <a:rPr lang="en-US" altLang="zh-TW" dirty="0"/>
              <a:t>600ml</a:t>
            </a:r>
            <a:r>
              <a:rPr lang="zh-TW" altLang="en-US" dirty="0"/>
              <a:t>Mineral water</a:t>
            </a:r>
          </a:p>
          <a:p>
            <a:pPr algn="l" rtl="0"/>
            <a:endParaRPr lang="zh-TW" altLang="en-US" dirty="0"/>
          </a:p>
        </p:txBody>
      </p:sp>
      <p:sp>
        <p:nvSpPr>
          <p:cNvPr id="3" name="標題 2">
            <a:extLst>
              <a:ext uri="{FF2B5EF4-FFF2-40B4-BE49-F238E27FC236}">
                <a16:creationId xmlns:a16="http://schemas.microsoft.com/office/drawing/2014/main" id="{760C83B2-9889-4D5F-8128-2B768F673A53}"/>
              </a:ext>
            </a:extLst>
          </p:cNvPr>
          <p:cNvSpPr>
            <a:spLocks noGrp="1"/>
          </p:cNvSpPr>
          <p:nvPr>
            <p:ph type="title"/>
          </p:nvPr>
        </p:nvSpPr>
        <p:spPr/>
        <p:txBody>
          <a:bodyPr>
            <a:normAutofit fontScale="90000"/>
          </a:bodyPr>
          <a:lstStyle/>
          <a:p>
            <a:pPr rtl="0"/>
            <a:r>
              <a:rPr lang="en-US" altLang="zh-CN" dirty="0">
                <a:solidFill>
                  <a:srgbClr val="7030A0"/>
                </a:solidFill>
              </a:rPr>
              <a:t>Step 4: The 20 long-tail keywords after filtering:</a:t>
            </a:r>
            <a:endParaRPr lang="zh-TW" altLang="en-US" dirty="0"/>
          </a:p>
        </p:txBody>
      </p:sp>
    </p:spTree>
    <p:extLst>
      <p:ext uri="{BB962C8B-B14F-4D97-AF65-F5344CB8AC3E}">
        <p14:creationId xmlns:p14="http://schemas.microsoft.com/office/powerpoint/2010/main" val="3635923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8D2D1F4-C38D-41D6-A568-FCF335843680}"/>
              </a:ext>
            </a:extLst>
          </p:cNvPr>
          <p:cNvSpPr>
            <a:spLocks noGrp="1"/>
          </p:cNvSpPr>
          <p:nvPr>
            <p:ph idx="1"/>
          </p:nvPr>
        </p:nvSpPr>
        <p:spPr/>
        <p:txBody>
          <a:bodyPr numCol="2">
            <a:normAutofit fontScale="25000" lnSpcReduction="20000"/>
          </a:bodyPr>
          <a:lstStyle/>
          <a:p>
            <a:pPr marL="0" indent="0" algn="l" rtl="0">
              <a:buNone/>
            </a:pPr>
            <a:r>
              <a:rPr lang="zh-TW" altLang="en-US" sz="12800" dirty="0">
                <a:solidFill>
                  <a:srgbClr val="7030A0"/>
                </a:solidFill>
              </a:rPr>
              <a:t>Below is the product article I wrote, and a list of long-tail keywords. Please help me add the long-tail keyword list to the product article. The sentence must be reasonable and have a lot of reading experience. Finally, give me the full article content after adding the keywords (please add the keywords before and after the keywords).</a:t>
            </a:r>
            <a:r>
              <a:rPr lang="en-US" altLang="zh-TW" sz="12800" dirty="0">
                <a:solidFill>
                  <a:srgbClr val="7030A0"/>
                </a:solidFill>
              </a:rPr>
              <a:t>【】</a:t>
            </a:r>
            <a:r>
              <a:rPr lang="zh-TW" altLang="en-US" sz="12800" dirty="0">
                <a:solidFill>
                  <a:srgbClr val="7030A0"/>
                </a:solidFill>
              </a:rPr>
              <a:t>Symbol)</a:t>
            </a:r>
            <a:endParaRPr lang="en-US" altLang="zh-TW" sz="12800" dirty="0">
              <a:solidFill>
                <a:srgbClr val="7030A0"/>
              </a:solidFill>
            </a:endParaRPr>
          </a:p>
          <a:p>
            <a:pPr marL="0" indent="0" algn="l" rtl="0">
              <a:buNone/>
            </a:pPr>
            <a:r>
              <a:rPr lang="en-US" altLang="zh-TW" dirty="0"/>
              <a:t>---------- --</a:t>
            </a:r>
          </a:p>
          <a:p>
            <a:pPr marL="0" indent="0" algn="l" rtl="0">
              <a:buNone/>
            </a:pPr>
            <a:r>
              <a:rPr lang="zh-TW" altLang="en-US" dirty="0"/>
              <a:t>The simpler it is, the more Yueshi is not simple Yueshi attaches great importance to environmental protection and has the best</a:t>
            </a:r>
            <a:endParaRPr lang="en-US" altLang="zh-TW" dirty="0"/>
          </a:p>
          <a:p>
            <a:pPr marL="0" indent="0" algn="l" rtl="0">
              <a:buNone/>
            </a:pPr>
            <a:r>
              <a:rPr lang="en-US" altLang="zh-TW" dirty="0"/>
              <a:t>….</a:t>
            </a:r>
          </a:p>
          <a:p>
            <a:pPr marL="0" indent="0" algn="l" rtl="0">
              <a:buNone/>
            </a:pPr>
            <a:r>
              <a:rPr lang="en-US" altLang="zh-TW" b="1" dirty="0"/>
              <a:t>….</a:t>
            </a:r>
          </a:p>
          <a:p>
            <a:pPr marL="0" indent="0" algn="l" rtl="0">
              <a:buNone/>
            </a:pPr>
            <a:r>
              <a:rPr lang="en-US" altLang="zh-TW" dirty="0"/>
              <a:t>-------------</a:t>
            </a:r>
            <a:endParaRPr lang="en-US" altLang="zh-TW" b="1" dirty="0"/>
          </a:p>
          <a:p>
            <a:pPr marL="0" indent="0" algn="l" rtl="0">
              <a:buNone/>
            </a:pPr>
            <a:r>
              <a:rPr lang="zh-TW" altLang="en-US" b="1" dirty="0"/>
              <a:t>Mineral Water Wholesale</a:t>
            </a:r>
            <a:endParaRPr lang="zh-TW" altLang="en-US" dirty="0"/>
          </a:p>
          <a:p>
            <a:pPr marL="0" indent="0" algn="l" rtl="0">
              <a:buNone/>
            </a:pPr>
            <a:r>
              <a:rPr lang="zh-TW" altLang="en-US" b="1" dirty="0"/>
              <a:t>Mineral water recommendation</a:t>
            </a:r>
            <a:endParaRPr lang="zh-TW" altLang="en-US" dirty="0"/>
          </a:p>
          <a:p>
            <a:pPr marL="0" indent="0" algn="l" rtl="0">
              <a:buNone/>
            </a:pPr>
            <a:r>
              <a:rPr lang="zh-TW" altLang="en-US" b="1" dirty="0"/>
              <a:t>One box of mineral water</a:t>
            </a:r>
            <a:endParaRPr lang="zh-TW" altLang="en-US" dirty="0"/>
          </a:p>
          <a:p>
            <a:pPr marL="0" indent="0" algn="l" rtl="0">
              <a:buNone/>
            </a:pPr>
            <a:r>
              <a:rPr lang="zh-TW" altLang="en-US" b="1" dirty="0"/>
              <a:t>Small bottle of mineral water</a:t>
            </a:r>
            <a:endParaRPr lang="zh-TW" altLang="en-US" dirty="0"/>
          </a:p>
          <a:p>
            <a:pPr marL="0" indent="0" algn="l" rtl="0">
              <a:buNone/>
            </a:pPr>
            <a:r>
              <a:rPr lang="zh-TW" altLang="en-US" b="1" dirty="0"/>
              <a:t>Magnesium Spring Water</a:t>
            </a:r>
            <a:endParaRPr lang="zh-TW" altLang="en-US" dirty="0"/>
          </a:p>
          <a:p>
            <a:pPr marL="0" indent="0" algn="l" rtl="0">
              <a:buNone/>
            </a:pPr>
            <a:r>
              <a:rPr lang="zh-TW" altLang="en-US" b="1" dirty="0"/>
              <a:t>Mineral Water Customization</a:t>
            </a:r>
            <a:endParaRPr lang="zh-TW" altLang="en-US" dirty="0"/>
          </a:p>
          <a:p>
            <a:pPr marL="0" indent="0" algn="l" rtl="0">
              <a:buNone/>
            </a:pPr>
            <a:r>
              <a:rPr lang="zh-TW" altLang="en-US" b="1" dirty="0"/>
              <a:t>Mineral Water Wholesale Price</a:t>
            </a:r>
            <a:endParaRPr lang="zh-TW" altLang="en-US" dirty="0"/>
          </a:p>
          <a:p>
            <a:pPr marL="0" indent="0" algn="l" rtl="0">
              <a:buNone/>
            </a:pPr>
            <a:r>
              <a:rPr lang="zh-TW" altLang="en-US" b="1" dirty="0"/>
              <a:t>Mineral water delivered to your home</a:t>
            </a:r>
            <a:endParaRPr lang="zh-TW" altLang="en-US" dirty="0"/>
          </a:p>
          <a:p>
            <a:pPr marL="0" indent="0" algn="l" rtl="0">
              <a:buNone/>
            </a:pPr>
            <a:r>
              <a:rPr lang="zh-TW" altLang="en-US" b="1" dirty="0"/>
              <a:t>Imported mineral water</a:t>
            </a:r>
            <a:endParaRPr lang="zh-TW" altLang="en-US" dirty="0"/>
          </a:p>
          <a:p>
            <a:pPr marL="0" indent="0" algn="l" rtl="0">
              <a:buNone/>
            </a:pPr>
            <a:r>
              <a:rPr lang="zh-TW" altLang="en-US" b="1" dirty="0"/>
              <a:t>Mineral water</a:t>
            </a:r>
            <a:r>
              <a:rPr lang="en-US" altLang="zh-TW" b="1" dirty="0"/>
              <a:t>330ml</a:t>
            </a:r>
            <a:endParaRPr lang="zh-TW" altLang="en-US" dirty="0"/>
          </a:p>
          <a:p>
            <a:pPr marL="0" indent="0" algn="l" rtl="0">
              <a:buNone/>
            </a:pPr>
            <a:r>
              <a:rPr lang="zh-TW" altLang="en-US" b="1" dirty="0"/>
              <a:t>Premium mineral water</a:t>
            </a:r>
            <a:endParaRPr lang="zh-TW" altLang="en-US" dirty="0"/>
          </a:p>
          <a:p>
            <a:pPr marL="0" indent="0" algn="l" rtl="0">
              <a:buNone/>
            </a:pPr>
            <a:r>
              <a:rPr lang="zh-TW" altLang="en-US" b="1" dirty="0"/>
              <a:t>Bubble mineral water</a:t>
            </a:r>
            <a:endParaRPr lang="zh-TW" altLang="en-US" dirty="0"/>
          </a:p>
          <a:p>
            <a:pPr marL="0" indent="0" algn="l" rtl="0">
              <a:buNone/>
            </a:pPr>
            <a:r>
              <a:rPr lang="zh-TW" altLang="en-US" b="1" dirty="0"/>
              <a:t>Natural sparkling water</a:t>
            </a:r>
            <a:endParaRPr lang="zh-TW" altLang="en-US" dirty="0"/>
          </a:p>
          <a:p>
            <a:pPr marL="0" indent="0" algn="l" rtl="0">
              <a:buNone/>
            </a:pPr>
            <a:r>
              <a:rPr lang="zh-TW" altLang="en-US" b="1" dirty="0"/>
              <a:t>Mineral water delivery</a:t>
            </a:r>
            <a:endParaRPr lang="zh-TW" altLang="en-US" dirty="0"/>
          </a:p>
          <a:p>
            <a:pPr marL="0" indent="0" algn="l" rtl="0">
              <a:buNone/>
            </a:pPr>
            <a:r>
              <a:rPr lang="zh-TW" altLang="en-US" b="1" dirty="0"/>
              <a:t>Mineral water bottle</a:t>
            </a:r>
            <a:endParaRPr lang="zh-TW" altLang="en-US" dirty="0"/>
          </a:p>
          <a:p>
            <a:pPr marL="0" indent="0" algn="l" rtl="0">
              <a:buNone/>
            </a:pPr>
            <a:r>
              <a:rPr lang="zh-TW" altLang="en-US" b="1" dirty="0"/>
              <a:t>Natural mineral water</a:t>
            </a:r>
            <a:endParaRPr lang="zh-TW" altLang="en-US" dirty="0"/>
          </a:p>
          <a:p>
            <a:pPr marL="0" indent="0" algn="l" rtl="0">
              <a:buNone/>
            </a:pPr>
            <a:r>
              <a:rPr lang="zh-TW" altLang="en-US" b="1" dirty="0"/>
              <a:t>Alkaline mineral water</a:t>
            </a:r>
            <a:endParaRPr lang="zh-TW" altLang="en-US" dirty="0"/>
          </a:p>
          <a:p>
            <a:pPr marL="0" indent="0" algn="l" rtl="0">
              <a:buNone/>
            </a:pPr>
            <a:r>
              <a:rPr lang="zh-TW" altLang="en-US" b="1" dirty="0"/>
              <a:t>Mineral water brand</a:t>
            </a:r>
            <a:endParaRPr lang="zh-TW" altLang="en-US" dirty="0"/>
          </a:p>
          <a:p>
            <a:pPr marL="0" indent="0" algn="l" rtl="0">
              <a:buNone/>
            </a:pPr>
            <a:r>
              <a:rPr lang="zh-TW" altLang="en-US" b="1" dirty="0"/>
              <a:t>Mineral water prices</a:t>
            </a:r>
            <a:endParaRPr lang="zh-TW" altLang="en-US" dirty="0"/>
          </a:p>
          <a:p>
            <a:pPr marL="0" indent="0" algn="l" rtl="0">
              <a:buNone/>
            </a:pPr>
            <a:r>
              <a:rPr lang="zh-TW" altLang="en-US" b="1" dirty="0"/>
              <a:t>Taiwan Mineral Water Ranking</a:t>
            </a:r>
            <a:endParaRPr lang="en-US" altLang="zh-TW" b="1" dirty="0"/>
          </a:p>
          <a:p>
            <a:pPr marL="0" indent="0" algn="l" rtl="0">
              <a:buNone/>
            </a:pPr>
            <a:r>
              <a:rPr lang="zh-CN" altLang="en-US" dirty="0"/>
              <a:t>Snow Mountain Mineral Water</a:t>
            </a:r>
            <a:endParaRPr lang="en-US" altLang="zh-TW" b="1" dirty="0"/>
          </a:p>
          <a:p>
            <a:pPr marL="0" indent="0" algn="l" rtl="0">
              <a:buNone/>
            </a:pPr>
            <a:r>
              <a:rPr lang="en-US" altLang="zh-TW" dirty="0"/>
              <a:t>1000cc</a:t>
            </a:r>
            <a:r>
              <a:rPr lang="zh-TW" altLang="en-US" dirty="0"/>
              <a:t>Mineral water</a:t>
            </a:r>
            <a:endParaRPr lang="en-US" altLang="zh-TW" dirty="0"/>
          </a:p>
          <a:p>
            <a:pPr marL="0" indent="0" algn="l" rtl="0">
              <a:buNone/>
            </a:pPr>
            <a:r>
              <a:rPr lang="en-US" altLang="zh-TW" dirty="0"/>
              <a:t>2000cc</a:t>
            </a:r>
            <a:r>
              <a:rPr lang="zh-TW" altLang="en-US" dirty="0"/>
              <a:t>Mineral water</a:t>
            </a:r>
            <a:endParaRPr lang="en-US" altLang="zh-TW" dirty="0"/>
          </a:p>
          <a:p>
            <a:pPr marL="0" indent="0" algn="l" rtl="0">
              <a:buNone/>
            </a:pPr>
            <a:r>
              <a:rPr lang="en-US" altLang="zh-TW" dirty="0"/>
              <a:t>5</a:t>
            </a:r>
            <a:r>
              <a:rPr lang="zh-TW" altLang="en-US" dirty="0"/>
              <a:t>Liter of mineral water</a:t>
            </a:r>
            <a:endParaRPr lang="en-US" altLang="zh-TW" dirty="0"/>
          </a:p>
          <a:p>
            <a:pPr marL="0" indent="0" algn="l" rtl="0">
              <a:buNone/>
            </a:pPr>
            <a:r>
              <a:rPr lang="en-US" altLang="zh-TW" dirty="0"/>
              <a:t>6</a:t>
            </a:r>
            <a:r>
              <a:rPr lang="zh-TW" altLang="en-US" dirty="0"/>
              <a:t>Liter of mineral water</a:t>
            </a:r>
            <a:endParaRPr lang="en-US" altLang="zh-TW" dirty="0"/>
          </a:p>
          <a:p>
            <a:pPr marL="0" indent="0" algn="l" rtl="0">
              <a:buNone/>
            </a:pPr>
            <a:r>
              <a:rPr lang="en-US" altLang="zh-TW" dirty="0"/>
              <a:t>6000cc</a:t>
            </a:r>
            <a:r>
              <a:rPr lang="zh-TW" altLang="en-US" dirty="0"/>
              <a:t>Mineral water</a:t>
            </a:r>
            <a:endParaRPr lang="en-US" altLang="zh-TW" dirty="0"/>
          </a:p>
          <a:p>
            <a:pPr marL="0" indent="0" algn="l" rtl="0">
              <a:buNone/>
            </a:pPr>
            <a:r>
              <a:rPr lang="en-US" altLang="zh-TW" dirty="0"/>
              <a:t>600ml</a:t>
            </a:r>
            <a:r>
              <a:rPr lang="zh-TW" altLang="en-US" dirty="0"/>
              <a:t>Mineral water</a:t>
            </a:r>
          </a:p>
          <a:p>
            <a:pPr algn="l" rtl="0"/>
            <a:endParaRPr lang="zh-TW" altLang="en-US" dirty="0"/>
          </a:p>
        </p:txBody>
      </p:sp>
      <p:sp>
        <p:nvSpPr>
          <p:cNvPr id="3" name="標題 2">
            <a:extLst>
              <a:ext uri="{FF2B5EF4-FFF2-40B4-BE49-F238E27FC236}">
                <a16:creationId xmlns:a16="http://schemas.microsoft.com/office/drawing/2014/main" id="{760C83B2-9889-4D5F-8128-2B768F673A53}"/>
              </a:ext>
            </a:extLst>
          </p:cNvPr>
          <p:cNvSpPr>
            <a:spLocks noGrp="1"/>
          </p:cNvSpPr>
          <p:nvPr>
            <p:ph type="title"/>
          </p:nvPr>
        </p:nvSpPr>
        <p:spPr/>
        <p:txBody>
          <a:bodyPr>
            <a:noAutofit/>
          </a:bodyPr>
          <a:lstStyle/>
          <a:p>
            <a:pPr rtl="0"/>
            <a:r>
              <a:rPr lang="en-US" altLang="zh-CN" sz="2800" dirty="0"/>
              <a:t>Step 5: Ask </a:t>
            </a:r>
            <a:r>
              <a:rPr lang="en-US" altLang="zh-CN" sz="2800" dirty="0" err="1"/>
              <a:t>ChatGPT</a:t>
            </a:r>
            <a:r>
              <a:rPr lang="en-US" altLang="zh-CN" sz="2800" dirty="0"/>
              <a:t> 4.0 to incorporate the long-tail keyword list into the product article.</a:t>
            </a:r>
            <a:endParaRPr lang="zh-TW" altLang="en-US" sz="2800" dirty="0"/>
          </a:p>
        </p:txBody>
      </p:sp>
    </p:spTree>
    <p:extLst>
      <p:ext uri="{BB962C8B-B14F-4D97-AF65-F5344CB8AC3E}">
        <p14:creationId xmlns:p14="http://schemas.microsoft.com/office/powerpoint/2010/main" val="2885917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8D2D1F4-C38D-41D6-A568-FCF335843680}"/>
              </a:ext>
            </a:extLst>
          </p:cNvPr>
          <p:cNvSpPr>
            <a:spLocks noGrp="1"/>
          </p:cNvSpPr>
          <p:nvPr>
            <p:ph idx="1"/>
          </p:nvPr>
        </p:nvSpPr>
        <p:spPr/>
        <p:txBody>
          <a:bodyPr numCol="1">
            <a:normAutofit fontScale="70000" lnSpcReduction="20000"/>
          </a:bodyPr>
          <a:lstStyle/>
          <a:p>
            <a:pPr algn="l" rtl="0"/>
            <a:r>
              <a:rPr lang="zh-TW" altLang="en-US" sz="1600" b="1" dirty="0"/>
              <a:t>The simpler it is, the more Yueshi is not simple</a:t>
            </a:r>
            <a:endParaRPr lang="zh-TW" altLang="en-US" sz="1600" dirty="0"/>
          </a:p>
          <a:p>
            <a:pPr algn="l" rtl="0"/>
            <a:r>
              <a:rPr lang="zh-TW" altLang="en-US" sz="1600" dirty="0"/>
              <a:t>Yueshi attaches great importance to environmental protection, has an optimized production process, adheres to the purpose of consumer health, and constantly pursues innovation and excellence, with the goal of making it convenient for everyone to enjoy</a:t>
            </a:r>
            <a:r>
              <a:rPr lang="en-US" altLang="zh-TW" sz="1600" dirty="0"/>
              <a:t>【</a:t>
            </a:r>
            <a:r>
              <a:rPr lang="zh-TW" altLang="en-US" sz="1600" dirty="0"/>
              <a:t>Natural mineral water</a:t>
            </a:r>
            <a:r>
              <a:rPr lang="en-US" altLang="zh-TW" sz="1600" dirty="0"/>
              <a:t>】</a:t>
            </a:r>
            <a:r>
              <a:rPr lang="zh-TW" altLang="en-US" sz="1600" dirty="0"/>
              <a:t>This is a healthy product from nature. Whether you are buying it for yourself or looking for</a:t>
            </a:r>
            <a:r>
              <a:rPr lang="en-US" altLang="zh-TW" sz="1600" dirty="0"/>
              <a:t>【</a:t>
            </a:r>
            <a:r>
              <a:rPr lang="zh-TW" altLang="en-US" sz="1600" dirty="0"/>
              <a:t>Mineral Water Wholesale</a:t>
            </a:r>
            <a:r>
              <a:rPr lang="en-US" altLang="zh-TW" sz="1600" dirty="0"/>
              <a:t>】</a:t>
            </a:r>
            <a:r>
              <a:rPr lang="zh-TW" altLang="en-US" sz="1600" dirty="0"/>
              <a:t>,</a:t>
            </a:r>
            <a:r>
              <a:rPr lang="en-US" altLang="zh-TW" sz="1600" dirty="0"/>
              <a:t>【</a:t>
            </a:r>
            <a:r>
              <a:rPr lang="zh-TW" altLang="en-US" sz="1600" dirty="0"/>
              <a:t>Yue's Mineral Water</a:t>
            </a:r>
            <a:r>
              <a:rPr lang="en-US" altLang="zh-TW" sz="1600" dirty="0"/>
              <a:t>】</a:t>
            </a:r>
            <a:r>
              <a:rPr lang="zh-TW" altLang="en-US" sz="1600" dirty="0"/>
              <a:t>Can meet your needs.</a:t>
            </a:r>
          </a:p>
          <a:p>
            <a:pPr algn="l" rtl="0"/>
            <a:r>
              <a:rPr lang="zh-TW" altLang="en-US" sz="1600" dirty="0"/>
              <a:t>★</a:t>
            </a:r>
            <a:r>
              <a:rPr lang="zh-TW" altLang="en-US" sz="1600" b="1" dirty="0"/>
              <a:t>Yue's mineral water from the Snow Mountain Range</a:t>
            </a:r>
            <a:endParaRPr lang="zh-TW" altLang="en-US" sz="1600" dirty="0"/>
          </a:p>
          <a:p>
            <a:pPr algn="l" rtl="0"/>
            <a:r>
              <a:rPr lang="zh-TW" altLang="en-US" sz="1600" dirty="0"/>
              <a:t>Close to the Yue's Mineral Spring Water Source</a:t>
            </a:r>
            <a:r>
              <a:rPr lang="en-US" altLang="zh-TW" sz="1600" dirty="0"/>
              <a:t>【</a:t>
            </a:r>
            <a:r>
              <a:rPr lang="zh-TW" altLang="en-US" sz="1600" dirty="0"/>
              <a:t>Snow Mountain Mineral Water</a:t>
            </a:r>
            <a:r>
              <a:rPr lang="en-US" altLang="zh-TW" sz="1600" dirty="0"/>
              <a:t>】</a:t>
            </a:r>
            <a:r>
              <a:rPr lang="zh-TW" altLang="en-US" sz="1600" dirty="0"/>
              <a:t>National virgin forest reserve, watershed upstream</a:t>
            </a:r>
            <a:r>
              <a:rPr lang="en-US" altLang="zh-TW" sz="1600" dirty="0"/>
              <a:t>15</a:t>
            </a:r>
            <a:r>
              <a:rPr lang="zh-TW" altLang="en-US" sz="1600" dirty="0"/>
              <a:t>The water source of Yueshi is from</a:t>
            </a:r>
            <a:r>
              <a:rPr lang="en-US" altLang="zh-TW" sz="1600" dirty="0"/>
              <a:t>【</a:t>
            </a:r>
            <a:r>
              <a:rPr lang="zh-TW" altLang="en-US" sz="1600" dirty="0"/>
              <a:t>Snow Mountain Range</a:t>
            </a:r>
            <a:r>
              <a:rPr lang="en-US" altLang="zh-TW" sz="1600" dirty="0"/>
              <a:t>】</a:t>
            </a:r>
            <a:r>
              <a:rPr lang="zh-TW" altLang="en-US" sz="1600" dirty="0"/>
              <a:t>The volcanic shale is filtered and naturally emerges.</a:t>
            </a:r>
            <a:r>
              <a:rPr lang="en-US" altLang="zh-TW" sz="1600" dirty="0"/>
              <a:t>【</a:t>
            </a:r>
            <a:r>
              <a:rPr lang="zh-TW" altLang="en-US" sz="1600" dirty="0"/>
              <a:t>Premium mineral water</a:t>
            </a:r>
            <a:r>
              <a:rPr lang="en-US" altLang="zh-TW" sz="1600" dirty="0"/>
              <a:t>】</a:t>
            </a:r>
            <a:r>
              <a:rPr lang="zh-TW" altLang="en-US" sz="1600" dirty="0"/>
              <a:t>Not only</a:t>
            </a:r>
            <a:r>
              <a:rPr lang="en-US" altLang="zh-TW" sz="1600" dirty="0"/>
              <a:t>【</a:t>
            </a:r>
            <a:r>
              <a:rPr lang="zh-TW" altLang="en-US" sz="1600" dirty="0"/>
              <a:t>Natural and pure</a:t>
            </a:r>
            <a:r>
              <a:rPr lang="en-US" altLang="zh-TW" sz="1600" dirty="0"/>
              <a:t>】</a:t>
            </a:r>
            <a:r>
              <a:rPr lang="zh-TW" altLang="en-US" sz="1600" dirty="0"/>
              <a:t>, and contains a balanced amount of calcium,</a:t>
            </a:r>
            <a:r>
              <a:rPr lang="en-US" altLang="zh-TW" sz="1600" dirty="0"/>
              <a:t>【</a:t>
            </a:r>
            <a:r>
              <a:rPr lang="zh-TW" altLang="en-US" sz="1600" dirty="0"/>
              <a:t>Magnesium Spring Water</a:t>
            </a:r>
            <a:r>
              <a:rPr lang="en-US" altLang="zh-TW" sz="1600" dirty="0"/>
              <a:t>】</a:t>
            </a:r>
            <a:r>
              <a:rPr lang="zh-TW" altLang="en-US" sz="1600" dirty="0"/>
              <a:t>Minerals such as chrysanthemum, sodium, iron, and fluorine are the most precious gifts from nature.</a:t>
            </a:r>
            <a:r>
              <a:rPr lang="en-US" altLang="zh-TW" sz="1600" dirty="0"/>
              <a:t>【</a:t>
            </a:r>
            <a:r>
              <a:rPr lang="zh-TW" altLang="en-US" sz="1600" dirty="0"/>
              <a:t>Small bottle of mineral water</a:t>
            </a:r>
            <a:r>
              <a:rPr lang="en-US" altLang="zh-TW" sz="1600" dirty="0"/>
              <a:t>】</a:t>
            </a:r>
            <a:r>
              <a:rPr lang="zh-TW" altLang="en-US" sz="1600" dirty="0"/>
              <a:t>Still</a:t>
            </a:r>
            <a:r>
              <a:rPr lang="en-US" altLang="zh-TW" sz="1600" dirty="0"/>
              <a:t>【</a:t>
            </a:r>
            <a:r>
              <a:rPr lang="zh-TW" altLang="en-US" sz="1600" dirty="0"/>
              <a:t>One box of mineral water</a:t>
            </a:r>
            <a:r>
              <a:rPr lang="en-US" altLang="zh-TW" sz="1600" dirty="0"/>
              <a:t>】</a:t>
            </a:r>
            <a:r>
              <a:rPr lang="zh-TW" altLang="en-US" sz="1600" dirty="0"/>
              <a:t>For packaging, Yueshi can provide high-quality options.</a:t>
            </a:r>
          </a:p>
          <a:p>
            <a:pPr algn="l" rtl="0"/>
            <a:r>
              <a:rPr lang="zh-TW" altLang="en-US" sz="1600" dirty="0"/>
              <a:t>★</a:t>
            </a:r>
            <a:r>
              <a:rPr lang="zh-TW" altLang="en-US" sz="1600" b="1" dirty="0"/>
              <a:t>In order to ensure the purity of every drop of water, Yueshi bought a piece of mountain.</a:t>
            </a:r>
            <a:r>
              <a:rPr lang="en-US" altLang="zh-TW" sz="1600" b="1" dirty="0"/>
              <a:t>twenty four</a:t>
            </a:r>
            <a:r>
              <a:rPr lang="zh-TW" altLang="en-US" sz="1600" b="1" dirty="0"/>
              <a:t>Hourly guard</a:t>
            </a:r>
            <a:endParaRPr lang="zh-TW" altLang="en-US" sz="1600" dirty="0"/>
          </a:p>
          <a:p>
            <a:pPr algn="l" rtl="0"/>
            <a:r>
              <a:rPr lang="zh-TW" altLang="en-US" sz="1600" dirty="0"/>
              <a:t>The seemingly simple good water comes from Yueshi's</a:t>
            </a:r>
            <a:r>
              <a:rPr lang="en-US" altLang="zh-TW" sz="1600" dirty="0"/>
              <a:t>【</a:t>
            </a:r>
            <a:r>
              <a:rPr lang="zh-TW" altLang="en-US" sz="1600" dirty="0"/>
              <a:t>Mineral Water Customization</a:t>
            </a:r>
            <a:r>
              <a:rPr lang="en-US" altLang="zh-TW" sz="1600" dirty="0"/>
              <a:t>】</a:t>
            </a:r>
            <a:r>
              <a:rPr lang="zh-TW" altLang="en-US" sz="1600" dirty="0"/>
              <a:t>We not only focus on providing products that meet the needs of consumers,</a:t>
            </a:r>
            <a:r>
              <a:rPr lang="en-US" altLang="zh-TW" sz="1600" dirty="0"/>
              <a:t>【</a:t>
            </a:r>
            <a:r>
              <a:rPr lang="zh-TW" altLang="en-US" sz="1600" dirty="0"/>
              <a:t>Mineral water delivery</a:t>
            </a:r>
            <a:r>
              <a:rPr lang="en-US" altLang="zh-TW" sz="1600" dirty="0"/>
              <a:t>】</a:t>
            </a:r>
            <a:r>
              <a:rPr lang="zh-TW" altLang="en-US" sz="1600" dirty="0"/>
              <a:t>service, and also this natural gift</a:t>
            </a:r>
            <a:r>
              <a:rPr lang="en-US" altLang="zh-TW" sz="1600" dirty="0"/>
              <a:t>【</a:t>
            </a:r>
            <a:r>
              <a:rPr lang="zh-TW" altLang="en-US" sz="1600" dirty="0"/>
              <a:t>Deliver to home</a:t>
            </a:r>
            <a:r>
              <a:rPr lang="en-US" altLang="zh-TW" sz="1600" dirty="0"/>
              <a:t>】</a:t>
            </a:r>
            <a:r>
              <a:rPr lang="zh-TW" altLang="en-US" sz="1600" dirty="0"/>
              <a:t>We offer different capacity options, including</a:t>
            </a:r>
            <a:r>
              <a:rPr lang="en-US" altLang="zh-TW" sz="1600" dirty="0"/>
              <a:t>【600ml</a:t>
            </a:r>
            <a:r>
              <a:rPr lang="zh-TW" altLang="en-US" sz="1600" dirty="0"/>
              <a:t>Mineral water</a:t>
            </a:r>
            <a:r>
              <a:rPr lang="en-US" altLang="zh-TW" sz="1600" dirty="0"/>
              <a:t>】</a:t>
            </a:r>
            <a:r>
              <a:rPr lang="zh-TW" altLang="en-US" sz="1600" dirty="0"/>
              <a:t>,</a:t>
            </a:r>
            <a:r>
              <a:rPr lang="en-US" altLang="zh-TW" sz="1600" dirty="0"/>
              <a:t>【1000cc</a:t>
            </a:r>
            <a:r>
              <a:rPr lang="zh-TW" altLang="en-US" sz="1600" dirty="0"/>
              <a:t>Mineral water</a:t>
            </a:r>
            <a:r>
              <a:rPr lang="en-US" altLang="zh-TW" sz="1600" dirty="0"/>
              <a:t>】</a:t>
            </a:r>
            <a:r>
              <a:rPr lang="zh-TW" altLang="en-US" sz="1600" dirty="0"/>
              <a:t>,</a:t>
            </a:r>
            <a:r>
              <a:rPr lang="en-US" altLang="zh-TW" sz="1600" dirty="0"/>
              <a:t>2000cc</a:t>
            </a:r>
            <a:r>
              <a:rPr lang="zh-TW" altLang="en-US" sz="1600" dirty="0"/>
              <a:t>Mineral water</a:t>
            </a:r>
            <a:r>
              <a:rPr lang="en-US" altLang="zh-TW" sz="1600" dirty="0"/>
              <a:t>】</a:t>
            </a:r>
            <a:r>
              <a:rPr lang="zh-TW" altLang="en-US" sz="1600" dirty="0"/>
              <a:t>,</a:t>
            </a:r>
            <a:r>
              <a:rPr lang="en-US" altLang="zh-TW" sz="1600" dirty="0"/>
              <a:t>【5</a:t>
            </a:r>
            <a:r>
              <a:rPr lang="zh-TW" altLang="en-US" sz="1600" dirty="0"/>
              <a:t>Liter of mineral water</a:t>
            </a:r>
            <a:r>
              <a:rPr lang="en-US" altLang="zh-TW" sz="1600" dirty="0"/>
              <a:t>】</a:t>
            </a:r>
            <a:r>
              <a:rPr lang="zh-TW" altLang="en-US" sz="1600" dirty="0"/>
              <a:t>,</a:t>
            </a:r>
            <a:r>
              <a:rPr lang="en-US" altLang="zh-TW" sz="1600" dirty="0"/>
              <a:t>【6</a:t>
            </a:r>
            <a:r>
              <a:rPr lang="zh-TW" altLang="en-US" sz="1600" dirty="0"/>
              <a:t>Liter of mineral water</a:t>
            </a:r>
            <a:r>
              <a:rPr lang="en-US" altLang="zh-TW" sz="1600" dirty="0"/>
              <a:t>】</a:t>
            </a:r>
            <a:r>
              <a:rPr lang="zh-TW" altLang="en-US" sz="1600" dirty="0"/>
              <a:t>as well as</a:t>
            </a:r>
            <a:r>
              <a:rPr lang="en-US" altLang="zh-TW" sz="1600" dirty="0"/>
              <a:t>【6000cc</a:t>
            </a:r>
            <a:r>
              <a:rPr lang="zh-TW" altLang="en-US" sz="1600" dirty="0"/>
              <a:t>Mineral water</a:t>
            </a:r>
            <a:r>
              <a:rPr lang="en-US" altLang="zh-TW" sz="1600" dirty="0"/>
              <a:t>】</a:t>
            </a:r>
            <a:r>
              <a:rPr lang="zh-TW" altLang="en-US" sz="1600" dirty="0"/>
              <a:t>, to meet your different needs.</a:t>
            </a:r>
          </a:p>
          <a:p>
            <a:pPr algn="l" rtl="0"/>
            <a:r>
              <a:rPr lang="zh-TW" altLang="en-US" sz="1600" dirty="0"/>
              <a:t>★</a:t>
            </a:r>
            <a:r>
              <a:rPr lang="zh-TW" altLang="en-US" sz="1600" b="1" dirty="0"/>
              <a:t>Yue's mineral water with professional production process</a:t>
            </a:r>
            <a:endParaRPr lang="zh-TW" altLang="en-US" sz="1600" dirty="0"/>
          </a:p>
          <a:p>
            <a:pPr algn="l" rtl="0"/>
            <a:r>
              <a:rPr lang="zh-TW" altLang="en-US" sz="1600" dirty="0"/>
              <a:t>Yueshi to preserve</a:t>
            </a:r>
            <a:r>
              <a:rPr lang="en-US" altLang="zh-TW" sz="1600" dirty="0"/>
              <a:t>100%</a:t>
            </a:r>
            <a:r>
              <a:rPr lang="zh-TW" altLang="en-US" sz="1600" dirty="0"/>
              <a:t>The natural mineral water flavor of the factory has been made by itself since its establishment. It is the first company in the country to install a bottle blowing machine.</a:t>
            </a:r>
            <a:r>
              <a:rPr lang="en-US" altLang="zh-TW" sz="1600" dirty="0"/>
              <a:t>【</a:t>
            </a:r>
            <a:r>
              <a:rPr lang="zh-TW" altLang="en-US" sz="1600" dirty="0"/>
              <a:t>Mineral water</a:t>
            </a:r>
            <a:r>
              <a:rPr lang="en-US" altLang="zh-TW" sz="1600" dirty="0"/>
              <a:t>】</a:t>
            </a:r>
            <a:r>
              <a:rPr lang="zh-TW" altLang="en-US" sz="1600" dirty="0"/>
              <a:t>Factory. From arranging, cleaning, disinfection, labeling, filling, all use advanced national machinery and equipment. Yueshi combines the power of people and technology to provide consumers with the most natural and pure</a:t>
            </a:r>
            <a:r>
              <a:rPr lang="en-US" altLang="zh-TW" sz="1600" dirty="0"/>
              <a:t>【</a:t>
            </a:r>
            <a:r>
              <a:rPr lang="zh-TW" altLang="en-US" sz="1600" dirty="0"/>
              <a:t>Healthy mineral water</a:t>
            </a:r>
            <a:r>
              <a:rPr lang="en-US" altLang="zh-TW" sz="1600" dirty="0"/>
              <a:t>】</a:t>
            </a:r>
            <a:r>
              <a:rPr lang="zh-TW" altLang="en-US" sz="1600" dirty="0"/>
              <a:t>Whether you are looking for</a:t>
            </a:r>
            <a:r>
              <a:rPr lang="en-US" altLang="zh-TW" sz="1600" dirty="0"/>
              <a:t>【</a:t>
            </a:r>
            <a:r>
              <a:rPr lang="zh-TW" altLang="en-US" sz="1600" dirty="0"/>
              <a:t>Mineral Water Wholesale Price</a:t>
            </a:r>
            <a:r>
              <a:rPr lang="en-US" altLang="zh-TW" sz="1600" dirty="0"/>
              <a:t>】</a:t>
            </a:r>
            <a:r>
              <a:rPr lang="zh-TW" altLang="en-US" sz="1600" dirty="0"/>
              <a:t>Still want to know</a:t>
            </a:r>
            <a:r>
              <a:rPr lang="en-US" altLang="zh-TW" sz="1600" dirty="0"/>
              <a:t>【</a:t>
            </a:r>
            <a:r>
              <a:rPr lang="zh-TW" altLang="en-US" sz="1600" dirty="0"/>
              <a:t>Mineral water brand</a:t>
            </a:r>
            <a:r>
              <a:rPr lang="en-US" altLang="zh-TW" sz="1600" dirty="0"/>
              <a:t>】</a:t>
            </a:r>
            <a:r>
              <a:rPr lang="zh-TW" altLang="en-US" sz="1600" dirty="0"/>
              <a:t>With the diversity of Yueshi, Yueshi is always committed to providing the best products and services.</a:t>
            </a:r>
          </a:p>
          <a:p>
            <a:pPr algn="l" rtl="0"/>
            <a:r>
              <a:rPr lang="zh-TW" altLang="en-US" sz="1600" dirty="0"/>
              <a:t>Yueshi is more in line with</a:t>
            </a:r>
            <a:r>
              <a:rPr lang="en-US" altLang="zh-TW" sz="1600" dirty="0"/>
              <a:t>【</a:t>
            </a:r>
            <a:r>
              <a:rPr lang="zh-TW" altLang="en-US" sz="1600" dirty="0"/>
              <a:t>Mineral water</a:t>
            </a:r>
            <a:r>
              <a:rPr lang="en-US" altLang="zh-TW" sz="1600" dirty="0"/>
              <a:t>TQF</a:t>
            </a:r>
            <a:r>
              <a:rPr lang="zh-TW" altLang="en-US" sz="1600" dirty="0"/>
              <a:t>,</a:t>
            </a:r>
            <a:r>
              <a:rPr lang="en-US" altLang="zh-TW" sz="1600" dirty="0"/>
              <a:t>HACCP</a:t>
            </a:r>
            <a:r>
              <a:rPr lang="zh-TW" altLang="en-US" sz="1600" dirty="0"/>
              <a:t>and</a:t>
            </a:r>
            <a:r>
              <a:rPr lang="en-US" altLang="zh-TW" sz="1600" dirty="0"/>
              <a:t>ISO22000</a:t>
            </a:r>
            <a:r>
              <a:rPr lang="zh-TW" altLang="en-US" sz="1600" dirty="0"/>
              <a:t>The internationally verified operating procedures are used to control the production operations of the entire factory, and all factory personnel are required to ensure the "natural purity of water" at their work posts. If you are looking for</a:t>
            </a:r>
            <a:r>
              <a:rPr lang="en-US" altLang="zh-TW" sz="1600" dirty="0"/>
              <a:t>【</a:t>
            </a:r>
            <a:r>
              <a:rPr lang="zh-TW" altLang="en-US" sz="1600" dirty="0"/>
              <a:t>Bubble mineral water</a:t>
            </a:r>
            <a:r>
              <a:rPr lang="en-US" altLang="zh-TW" sz="1600" dirty="0"/>
              <a:t>】</a:t>
            </a:r>
            <a:r>
              <a:rPr lang="zh-TW" altLang="en-US" sz="1600" dirty="0"/>
              <a:t>or</a:t>
            </a:r>
            <a:r>
              <a:rPr lang="en-US" altLang="zh-TW" sz="1600" dirty="0"/>
              <a:t>【</a:t>
            </a:r>
            <a:r>
              <a:rPr lang="zh-TW" altLang="en-US" sz="1600" dirty="0"/>
              <a:t>Alkaline mineral water</a:t>
            </a:r>
            <a:r>
              <a:rPr lang="en-US" altLang="zh-TW" sz="1600" dirty="0"/>
              <a:t>】</a:t>
            </a:r>
            <a:r>
              <a:rPr lang="zh-TW" altLang="en-US" sz="1600" dirty="0"/>
              <a:t>'s recommendation, we can also provide relevant high-quality options.</a:t>
            </a:r>
          </a:p>
        </p:txBody>
      </p:sp>
      <p:sp>
        <p:nvSpPr>
          <p:cNvPr id="3" name="標題 2">
            <a:extLst>
              <a:ext uri="{FF2B5EF4-FFF2-40B4-BE49-F238E27FC236}">
                <a16:creationId xmlns:a16="http://schemas.microsoft.com/office/drawing/2014/main" id="{760C83B2-9889-4D5F-8128-2B768F673A53}"/>
              </a:ext>
            </a:extLst>
          </p:cNvPr>
          <p:cNvSpPr>
            <a:spLocks noGrp="1"/>
          </p:cNvSpPr>
          <p:nvPr>
            <p:ph type="title"/>
          </p:nvPr>
        </p:nvSpPr>
        <p:spPr/>
        <p:txBody>
          <a:bodyPr>
            <a:normAutofit fontScale="90000"/>
          </a:bodyPr>
          <a:lstStyle/>
          <a:p>
            <a:pPr rtl="0"/>
            <a:r>
              <a:rPr lang="en-US" altLang="zh-CN" dirty="0">
                <a:solidFill>
                  <a:srgbClr val="7030A0"/>
                </a:solidFill>
              </a:rPr>
              <a:t>Step 6: The product article after adding the keywords</a:t>
            </a:r>
            <a:endParaRPr lang="zh-TW" altLang="en-US" dirty="0">
              <a:solidFill>
                <a:srgbClr val="7030A0"/>
              </a:solidFill>
            </a:endParaRPr>
          </a:p>
        </p:txBody>
      </p:sp>
    </p:spTree>
    <p:extLst>
      <p:ext uri="{BB962C8B-B14F-4D97-AF65-F5344CB8AC3E}">
        <p14:creationId xmlns:p14="http://schemas.microsoft.com/office/powerpoint/2010/main" val="1520756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4"/>
            <a:ext cx="8495931" cy="4534293"/>
          </a:xfrm>
        </p:spPr>
        <p:txBody>
          <a:bodyPr>
            <a:normAutofit fontScale="77500" lnSpcReduction="20000"/>
          </a:bodyPr>
          <a:lstStyle/>
          <a:p>
            <a:pPr algn="l" rtl="0"/>
            <a:r>
              <a:rPr lang="en-US" altLang="zh-CN" sz="6000" dirty="0"/>
              <a:t>Implementation:</a:t>
            </a:r>
          </a:p>
          <a:p>
            <a:pPr algn="l" rtl="0"/>
            <a:endParaRPr lang="en-US" altLang="zh-CN" sz="6000" dirty="0"/>
          </a:p>
          <a:p>
            <a:pPr algn="l" rtl="0"/>
            <a:r>
              <a:rPr lang="en-US" altLang="zh-CN" sz="6000" dirty="0"/>
              <a:t>【Optimize </a:t>
            </a:r>
            <a:r>
              <a:rPr lang="en-US" altLang="zh-CN" sz="6000" dirty="0" err="1"/>
              <a:t>Images】by</a:t>
            </a:r>
            <a:r>
              <a:rPr lang="en-US" altLang="zh-CN" sz="6000" dirty="0"/>
              <a:t> adding text descriptions to the webpage images using **</a:t>
            </a:r>
            <a:r>
              <a:rPr lang="en-US" altLang="zh-CN" sz="6000" dirty="0" err="1"/>
              <a:t>src</a:t>
            </a:r>
            <a:r>
              <a:rPr lang="en-US" altLang="zh-CN" sz="6000" dirty="0"/>
              <a:t>, alt, and title** attributes.</a:t>
            </a:r>
            <a:endParaRPr lang="en-US" altLang="zh-TW" sz="6000" dirty="0"/>
          </a:p>
        </p:txBody>
      </p:sp>
    </p:spTree>
    <p:extLst>
      <p:ext uri="{BB962C8B-B14F-4D97-AF65-F5344CB8AC3E}">
        <p14:creationId xmlns:p14="http://schemas.microsoft.com/office/powerpoint/2010/main" val="534728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A844B86-05F8-463B-8F32-069179AA3F0F}"/>
              </a:ext>
            </a:extLst>
          </p:cNvPr>
          <p:cNvSpPr>
            <a:spLocks noGrp="1"/>
          </p:cNvSpPr>
          <p:nvPr>
            <p:ph idx="1"/>
          </p:nvPr>
        </p:nvSpPr>
        <p:spPr/>
        <p:txBody>
          <a:bodyPr>
            <a:normAutofit fontScale="92500"/>
          </a:bodyPr>
          <a:lstStyle/>
          <a:p>
            <a:pPr algn="l" rtl="0"/>
            <a:r>
              <a:rPr lang="en-US" altLang="zh-CN" sz="4800" dirty="0">
                <a:solidFill>
                  <a:srgbClr val="7030A0"/>
                </a:solidFill>
              </a:rPr>
              <a:t>4.</a:t>
            </a:r>
            <a:r>
              <a:rPr lang="zh-TW" altLang="en-US" sz="4800" dirty="0">
                <a:solidFill>
                  <a:srgbClr val="7030A0"/>
                </a:solidFill>
              </a:rPr>
              <a:t>Optimize images:</a:t>
            </a:r>
            <a:endParaRPr lang="en-US" altLang="zh-TW" sz="4800" dirty="0">
              <a:solidFill>
                <a:srgbClr val="7030A0"/>
              </a:solidFill>
            </a:endParaRPr>
          </a:p>
          <a:p>
            <a:pPr lvl="1" algn="l" rtl="0"/>
            <a:r>
              <a:rPr lang="zh-TW" altLang="en-US" sz="3600" dirty="0"/>
              <a:t>Make sure the image has</a:t>
            </a:r>
            <a:r>
              <a:rPr lang="en-US" altLang="zh-CN" sz="3600" dirty="0"/>
              <a:t>【</a:t>
            </a:r>
            <a:r>
              <a:rPr lang="zh-TW" altLang="en-US" sz="3600" dirty="0">
                <a:solidFill>
                  <a:srgbClr val="C00000"/>
                </a:solidFill>
                <a:highlight>
                  <a:srgbClr val="FFFF00"/>
                </a:highlight>
              </a:rPr>
              <a:t>Descriptive file names</a:t>
            </a:r>
            <a:r>
              <a:rPr lang="en-US" altLang="zh-CN" sz="3600" dirty="0"/>
              <a:t>】</a:t>
            </a:r>
            <a:r>
              <a:rPr lang="zh-TW" altLang="en-US" sz="3600" dirty="0"/>
              <a:t>and</a:t>
            </a:r>
            <a:r>
              <a:rPr lang="en-US" altLang="zh-CN" sz="3600" dirty="0"/>
              <a:t>【</a:t>
            </a:r>
            <a:r>
              <a:rPr lang="zh-TW" altLang="en-US" sz="3600" dirty="0"/>
              <a:t> </a:t>
            </a:r>
            <a:r>
              <a:rPr lang="en-US" altLang="zh-TW" sz="3600" dirty="0">
                <a:solidFill>
                  <a:srgbClr val="C00000"/>
                </a:solidFill>
                <a:highlight>
                  <a:srgbClr val="FFFF00"/>
                </a:highlight>
              </a:rPr>
              <a:t>alt</a:t>
            </a:r>
            <a:r>
              <a:rPr lang="zh-TW" altLang="en-US" sz="3600" dirty="0">
                <a:solidFill>
                  <a:srgbClr val="C00000"/>
                </a:solidFill>
                <a:highlight>
                  <a:srgbClr val="FFFF00"/>
                </a:highlight>
              </a:rPr>
              <a:t>Tags</a:t>
            </a:r>
            <a:r>
              <a:rPr lang="en-US" altLang="zh-CN" sz="3600" dirty="0"/>
              <a:t>】</a:t>
            </a:r>
            <a:endParaRPr lang="en-US" altLang="zh-TW" sz="3600" dirty="0"/>
          </a:p>
          <a:p>
            <a:pPr lvl="1" algn="l" rtl="0"/>
            <a:r>
              <a:rPr lang="zh-TW" altLang="en-US" sz="3600" dirty="0"/>
              <a:t>These</a:t>
            </a:r>
            <a:r>
              <a:rPr lang="zh-TW" altLang="en-US" sz="3600" dirty="0">
                <a:solidFill>
                  <a:srgbClr val="C00000"/>
                </a:solidFill>
                <a:highlight>
                  <a:srgbClr val="FFFF00"/>
                </a:highlight>
              </a:rPr>
              <a:t>Tags</a:t>
            </a:r>
            <a:r>
              <a:rPr lang="zh-TW" altLang="en-US" sz="3600" dirty="0">
                <a:solidFill>
                  <a:srgbClr val="C00000"/>
                </a:solidFill>
              </a:rPr>
              <a:t>Can</a:t>
            </a:r>
            <a:r>
              <a:rPr lang="zh-TW" altLang="en-US" sz="3600" dirty="0">
                <a:solidFill>
                  <a:srgbClr val="C00000"/>
                </a:solidFill>
                <a:highlight>
                  <a:srgbClr val="FFFF00"/>
                </a:highlight>
              </a:rPr>
              <a:t>Contains keywords</a:t>
            </a:r>
            <a:endParaRPr lang="en-US" altLang="zh-TW" sz="3600" dirty="0">
              <a:solidFill>
                <a:srgbClr val="C00000"/>
              </a:solidFill>
              <a:highlight>
                <a:srgbClr val="FFFF00"/>
              </a:highlight>
            </a:endParaRPr>
          </a:p>
          <a:p>
            <a:pPr lvl="2" algn="l" rtl="0"/>
            <a:r>
              <a:rPr lang="zh-TW" altLang="en-US" sz="3200" dirty="0">
                <a:solidFill>
                  <a:srgbClr val="C00000"/>
                </a:solidFill>
              </a:rPr>
              <a:t>Help search engines understand the content of the image.</a:t>
            </a:r>
            <a:endParaRPr lang="en-US" altLang="zh-TW" sz="3200" dirty="0">
              <a:solidFill>
                <a:srgbClr val="C00000"/>
              </a:solidFill>
            </a:endParaRPr>
          </a:p>
          <a:p>
            <a:pPr lvl="2" algn="l" rtl="0"/>
            <a:r>
              <a:rPr lang="zh-TW" altLang="en-US" sz="3200" dirty="0">
                <a:solidFill>
                  <a:srgbClr val="C00000"/>
                </a:solidFill>
              </a:rPr>
              <a:t>At the same time, the image is enhanced</a:t>
            </a:r>
            <a:r>
              <a:rPr lang="en-US" altLang="zh-TW" sz="3200" dirty="0">
                <a:solidFill>
                  <a:srgbClr val="C00000"/>
                </a:solidFill>
              </a:rPr>
              <a:t>Google</a:t>
            </a:r>
            <a:r>
              <a:rPr lang="zh-TW" altLang="en-US" sz="3200" dirty="0">
                <a:solidFill>
                  <a:srgbClr val="C00000"/>
                </a:solidFill>
              </a:rPr>
              <a:t>Visibility in image search.</a:t>
            </a:r>
          </a:p>
          <a:p>
            <a:pPr algn="l" rtl="0"/>
            <a:endParaRPr lang="zh-TW" altLang="en-US" dirty="0"/>
          </a:p>
        </p:txBody>
      </p:sp>
      <p:sp>
        <p:nvSpPr>
          <p:cNvPr id="3" name="標題 2">
            <a:extLst>
              <a:ext uri="{FF2B5EF4-FFF2-40B4-BE49-F238E27FC236}">
                <a16:creationId xmlns:a16="http://schemas.microsoft.com/office/drawing/2014/main" id="{2011DA0C-9739-4267-9F46-F33DB01167FC}"/>
              </a:ext>
            </a:extLst>
          </p:cNvPr>
          <p:cNvSpPr>
            <a:spLocks noGrp="1"/>
          </p:cNvSpPr>
          <p:nvPr>
            <p:ph type="title"/>
          </p:nvPr>
        </p:nvSpPr>
        <p:spPr/>
        <p:txBody>
          <a:bodyPr>
            <a:normAutofit fontScale="90000"/>
          </a:bodyPr>
          <a:lstStyle/>
          <a:p>
            <a:pPr rtl="0"/>
            <a:r>
              <a:rPr lang="en-US" altLang="zh-TW" dirty="0"/>
              <a:t>Correct SEO webpage implementation Step 4</a:t>
            </a:r>
            <a:endParaRPr lang="zh-TW" altLang="en-US" dirty="0"/>
          </a:p>
        </p:txBody>
      </p:sp>
    </p:spTree>
    <p:extLst>
      <p:ext uri="{BB962C8B-B14F-4D97-AF65-F5344CB8AC3E}">
        <p14:creationId xmlns:p14="http://schemas.microsoft.com/office/powerpoint/2010/main" val="120617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C75A287-7E6D-4C3A-844C-70BEB289BEEE}"/>
              </a:ext>
            </a:extLst>
          </p:cNvPr>
          <p:cNvSpPr>
            <a:spLocks noGrp="1"/>
          </p:cNvSpPr>
          <p:nvPr>
            <p:ph idx="1"/>
          </p:nvPr>
        </p:nvSpPr>
        <p:spPr/>
        <p:txBody>
          <a:bodyPr>
            <a:normAutofit fontScale="92500" lnSpcReduction="20000"/>
          </a:bodyPr>
          <a:lstStyle/>
          <a:p>
            <a:pPr algn="l" rtl="0"/>
            <a:r>
              <a:rPr lang="zh-CN" altLang="en-US" sz="5400" dirty="0">
                <a:solidFill>
                  <a:srgbClr val="7030A0"/>
                </a:solidFill>
                <a:sym typeface="Wingdings" panose="05000000000000000000" pitchFamily="2" charset="2"/>
              </a:rPr>
              <a:t>Organic traffic</a:t>
            </a:r>
            <a:r>
              <a:rPr lang="en-US" altLang="zh-TW" sz="5400" dirty="0">
                <a:sym typeface="Wingdings" panose="05000000000000000000" pitchFamily="2" charset="2"/>
              </a:rPr>
              <a:t></a:t>
            </a:r>
            <a:r>
              <a:rPr lang="zh-CN" altLang="en-US" sz="5400" dirty="0">
                <a:sym typeface="Wingdings" panose="05000000000000000000" pitchFamily="2" charset="2"/>
              </a:rPr>
              <a:t>that is</a:t>
            </a:r>
            <a:r>
              <a:rPr lang="zh-CN" altLang="en-US" sz="5400" dirty="0">
                <a:solidFill>
                  <a:srgbClr val="7030A0"/>
                </a:solidFill>
                <a:sym typeface="Wingdings" panose="05000000000000000000" pitchFamily="2" charset="2"/>
              </a:rPr>
              <a:t>Free traffic</a:t>
            </a:r>
            <a:endParaRPr lang="en-US" altLang="zh-CN" sz="5400" dirty="0">
              <a:solidFill>
                <a:srgbClr val="7030A0"/>
              </a:solidFill>
              <a:sym typeface="Wingdings" panose="05000000000000000000" pitchFamily="2" charset="2"/>
            </a:endParaRPr>
          </a:p>
          <a:p>
            <a:pPr lvl="1" algn="l" rtl="0"/>
            <a:r>
              <a:rPr lang="zh-CN" altLang="en-US" sz="4800" dirty="0">
                <a:sym typeface="Wingdings" panose="05000000000000000000" pitchFamily="2" charset="2"/>
              </a:rPr>
              <a:t>You can attract customers without spending money on advertising.</a:t>
            </a:r>
            <a:endParaRPr lang="en-US" altLang="zh-CN" sz="4800" dirty="0">
              <a:sym typeface="Wingdings" panose="05000000000000000000" pitchFamily="2" charset="2"/>
            </a:endParaRPr>
          </a:p>
          <a:p>
            <a:pPr lvl="1" algn="l" rtl="0"/>
            <a:r>
              <a:rPr lang="zh-CN" altLang="en-US" sz="4800" dirty="0">
                <a:sym typeface="Wingdings" panose="05000000000000000000" pitchFamily="2" charset="2"/>
              </a:rPr>
              <a:t>This is something every company needs to spend some time researching.</a:t>
            </a:r>
            <a:endParaRPr lang="en-US" altLang="zh-CN" sz="4800" dirty="0">
              <a:sym typeface="Wingdings" panose="05000000000000000000" pitchFamily="2" charset="2"/>
            </a:endParaRPr>
          </a:p>
          <a:p>
            <a:pPr algn="l" rtl="0"/>
            <a:endParaRPr lang="en-US" altLang="zh-TW" dirty="0">
              <a:solidFill>
                <a:srgbClr val="7030A0"/>
              </a:solidFill>
              <a:sym typeface="Wingdings" panose="05000000000000000000" pitchFamily="2" charset="2"/>
            </a:endParaRPr>
          </a:p>
          <a:p>
            <a:pPr algn="l" rtl="0"/>
            <a:endParaRPr lang="zh-TW" altLang="en-US" dirty="0"/>
          </a:p>
        </p:txBody>
      </p:sp>
      <p:sp>
        <p:nvSpPr>
          <p:cNvPr id="3" name="標題 2">
            <a:extLst>
              <a:ext uri="{FF2B5EF4-FFF2-40B4-BE49-F238E27FC236}">
                <a16:creationId xmlns:a16="http://schemas.microsoft.com/office/drawing/2014/main" id="{5886724C-D7BB-4032-82C0-6F0947706E07}"/>
              </a:ext>
            </a:extLst>
          </p:cNvPr>
          <p:cNvSpPr>
            <a:spLocks noGrp="1"/>
          </p:cNvSpPr>
          <p:nvPr>
            <p:ph type="title"/>
          </p:nvPr>
        </p:nvSpPr>
        <p:spPr/>
        <p:txBody>
          <a:bodyPr/>
          <a:lstStyle/>
          <a:p>
            <a:pPr rtl="0"/>
            <a:r>
              <a:rPr lang="zh-CN" altLang="en-US" dirty="0"/>
              <a:t>Organic traffic</a:t>
            </a:r>
            <a:endParaRPr lang="zh-TW" altLang="en-US" dirty="0"/>
          </a:p>
        </p:txBody>
      </p:sp>
    </p:spTree>
    <p:extLst>
      <p:ext uri="{BB962C8B-B14F-4D97-AF65-F5344CB8AC3E}">
        <p14:creationId xmlns:p14="http://schemas.microsoft.com/office/powerpoint/2010/main" val="3489593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B93333-C7C9-407C-AFD9-2947885F3DDE}"/>
              </a:ext>
            </a:extLst>
          </p:cNvPr>
          <p:cNvSpPr>
            <a:spLocks noGrp="1"/>
          </p:cNvSpPr>
          <p:nvPr>
            <p:ph idx="1"/>
          </p:nvPr>
        </p:nvSpPr>
        <p:spPr/>
        <p:txBody>
          <a:bodyPr>
            <a:normAutofit lnSpcReduction="10000"/>
          </a:bodyPr>
          <a:lstStyle/>
          <a:p>
            <a:pPr algn="l" rtl="0"/>
            <a:r>
              <a:rPr lang="zh-CN" altLang="en-US" dirty="0"/>
              <a:t>There is a picture of mineral water on the webpage</a:t>
            </a:r>
            <a:r>
              <a:rPr lang="en-US" altLang="zh-CN" dirty="0">
                <a:solidFill>
                  <a:srgbClr val="7030A0"/>
                </a:solidFill>
              </a:rPr>
              <a:t>a1.png</a:t>
            </a:r>
          </a:p>
          <a:p>
            <a:pPr algn="l" rtl="0"/>
            <a:r>
              <a:rPr lang="zh-CN" altLang="en-US" dirty="0"/>
              <a:t>Optimize images to match</a:t>
            </a:r>
            <a:r>
              <a:rPr lang="en-US" altLang="zh-CN" dirty="0"/>
              <a:t>SEO</a:t>
            </a:r>
            <a:r>
              <a:rPr lang="zh-CN" altLang="en-US" dirty="0"/>
              <a:t>Syntax:</a:t>
            </a:r>
            <a:endParaRPr lang="en-US" altLang="zh-CN" dirty="0"/>
          </a:p>
          <a:p>
            <a:pPr lvl="1" algn="l" rtl="0"/>
            <a:r>
              <a:rPr lang="en-US" altLang="zh-TW" dirty="0"/>
              <a:t>&lt;</a:t>
            </a:r>
            <a:r>
              <a:rPr lang="en-US" altLang="zh-TW" dirty="0" err="1"/>
              <a:t>img</a:t>
            </a:r>
            <a:r>
              <a:rPr lang="en-US" altLang="zh-TW" dirty="0"/>
              <a:t> </a:t>
            </a:r>
            <a:r>
              <a:rPr lang="en-US" altLang="zh-TW" dirty="0" err="1"/>
              <a:t>src</a:t>
            </a:r>
            <a:r>
              <a:rPr lang="en-US" altLang="zh-TW" dirty="0"/>
              <a:t>="</a:t>
            </a:r>
            <a:r>
              <a:rPr lang="en-US" altLang="zh-TW" dirty="0">
                <a:solidFill>
                  <a:srgbClr val="7030A0"/>
                </a:solidFill>
              </a:rPr>
              <a:t>a1-</a:t>
            </a:r>
            <a:r>
              <a:rPr lang="zh-TW" altLang="en-US" dirty="0">
                <a:solidFill>
                  <a:srgbClr val="7030A0"/>
                </a:solidFill>
              </a:rPr>
              <a:t>Environmentally friendly mineral water</a:t>
            </a:r>
            <a:r>
              <a:rPr lang="en-US" altLang="zh-TW" dirty="0">
                <a:solidFill>
                  <a:srgbClr val="7030A0"/>
                </a:solidFill>
              </a:rPr>
              <a:t>-</a:t>
            </a:r>
            <a:r>
              <a:rPr lang="zh-TW" altLang="en-US" dirty="0">
                <a:solidFill>
                  <a:srgbClr val="7030A0"/>
                </a:solidFill>
              </a:rPr>
              <a:t>Snow Mountain</a:t>
            </a:r>
            <a:r>
              <a:rPr lang="en-US" altLang="zh-TW" dirty="0">
                <a:solidFill>
                  <a:srgbClr val="7030A0"/>
                </a:solidFill>
              </a:rPr>
              <a:t>.</a:t>
            </a:r>
            <a:r>
              <a:rPr lang="en-US" altLang="zh-TW" dirty="0" err="1">
                <a:solidFill>
                  <a:srgbClr val="7030A0"/>
                </a:solidFill>
              </a:rPr>
              <a:t>png</a:t>
            </a:r>
            <a:r>
              <a:rPr lang="en-US" altLang="zh-TW" dirty="0"/>
              <a:t>"</a:t>
            </a:r>
            <a:br>
              <a:rPr lang="en-US" altLang="zh-TW" dirty="0"/>
            </a:br>
            <a:r>
              <a:rPr lang="en-US" altLang="zh-TW" dirty="0"/>
              <a:t>alt="</a:t>
            </a:r>
            <a:r>
              <a:rPr lang="zh-TW" altLang="en-US" dirty="0">
                <a:solidFill>
                  <a:srgbClr val="C00000"/>
                </a:solidFill>
              </a:rPr>
              <a:t>Environmentally friendly mineral water from the snowy mountains</a:t>
            </a:r>
            <a:r>
              <a:rPr lang="en-US" altLang="zh-TW" dirty="0"/>
              <a:t>"</a:t>
            </a:r>
            <a:br>
              <a:rPr lang="en-US" altLang="zh-TW" dirty="0"/>
            </a:br>
            <a:r>
              <a:rPr lang="en-US" altLang="zh-TW" dirty="0"/>
              <a:t>title="</a:t>
            </a:r>
            <a:r>
              <a:rPr lang="zh-TW" altLang="en-US" dirty="0">
                <a:solidFill>
                  <a:srgbClr val="C00000"/>
                </a:solidFill>
              </a:rPr>
              <a:t>Environmentally friendly mineral water from the snowy mountains</a:t>
            </a:r>
            <a:r>
              <a:rPr lang="en-US" altLang="zh-TW" dirty="0"/>
              <a:t>" /&gt;</a:t>
            </a:r>
            <a:endParaRPr lang="zh-TW" altLang="en-US" dirty="0"/>
          </a:p>
        </p:txBody>
      </p:sp>
      <p:sp>
        <p:nvSpPr>
          <p:cNvPr id="3" name="標題 2">
            <a:extLst>
              <a:ext uri="{FF2B5EF4-FFF2-40B4-BE49-F238E27FC236}">
                <a16:creationId xmlns:a16="http://schemas.microsoft.com/office/drawing/2014/main" id="{68795B5C-E4C1-4C9B-8E77-69AB04454B0D}"/>
              </a:ext>
            </a:extLst>
          </p:cNvPr>
          <p:cNvSpPr>
            <a:spLocks noGrp="1"/>
          </p:cNvSpPr>
          <p:nvPr>
            <p:ph type="title"/>
          </p:nvPr>
        </p:nvSpPr>
        <p:spPr/>
        <p:txBody>
          <a:bodyPr>
            <a:normAutofit fontScale="90000"/>
          </a:bodyPr>
          <a:lstStyle/>
          <a:p>
            <a:pPr algn="l" rtl="0"/>
            <a:r>
              <a:rPr lang="en-US" altLang="zh-CN" sz="4400" dirty="0"/>
              <a:t>Optimize 【a1.png】 to meet SEO standards.</a:t>
            </a:r>
            <a:endParaRPr lang="zh-TW" altLang="en-US" sz="4400" dirty="0"/>
          </a:p>
        </p:txBody>
      </p:sp>
      <p:pic>
        <p:nvPicPr>
          <p:cNvPr id="5" name="圖片 4">
            <a:extLst>
              <a:ext uri="{FF2B5EF4-FFF2-40B4-BE49-F238E27FC236}">
                <a16:creationId xmlns:a16="http://schemas.microsoft.com/office/drawing/2014/main" id="{1AEFCE4D-C499-40C5-B610-1617A7DAA1EE}"/>
              </a:ext>
            </a:extLst>
          </p:cNvPr>
          <p:cNvPicPr>
            <a:picLocks noChangeAspect="1"/>
          </p:cNvPicPr>
          <p:nvPr/>
        </p:nvPicPr>
        <p:blipFill>
          <a:blip r:embed="rId2"/>
          <a:stretch>
            <a:fillRect/>
          </a:stretch>
        </p:blipFill>
        <p:spPr>
          <a:xfrm>
            <a:off x="6423272" y="0"/>
            <a:ext cx="2543175" cy="1800225"/>
          </a:xfrm>
          <a:prstGeom prst="rect">
            <a:avLst/>
          </a:prstGeom>
        </p:spPr>
      </p:pic>
    </p:spTree>
    <p:extLst>
      <p:ext uri="{BB962C8B-B14F-4D97-AF65-F5344CB8AC3E}">
        <p14:creationId xmlns:p14="http://schemas.microsoft.com/office/powerpoint/2010/main" val="1169882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B93333-C7C9-407C-AFD9-2947885F3DDE}"/>
              </a:ext>
            </a:extLst>
          </p:cNvPr>
          <p:cNvSpPr>
            <a:spLocks noGrp="1"/>
          </p:cNvSpPr>
          <p:nvPr>
            <p:ph idx="1"/>
          </p:nvPr>
        </p:nvSpPr>
        <p:spPr/>
        <p:txBody>
          <a:bodyPr>
            <a:normAutofit fontScale="62500" lnSpcReduction="20000"/>
          </a:bodyPr>
          <a:lstStyle/>
          <a:p>
            <a:pPr lvl="1" algn="l" rtl="0"/>
            <a:r>
              <a:rPr lang="en-US" altLang="zh-TW" dirty="0"/>
              <a:t>&lt;</a:t>
            </a:r>
            <a:r>
              <a:rPr lang="en-US" altLang="zh-TW" dirty="0" err="1"/>
              <a:t>img</a:t>
            </a:r>
            <a:r>
              <a:rPr lang="en-US" altLang="zh-TW" dirty="0"/>
              <a:t> </a:t>
            </a:r>
            <a:r>
              <a:rPr lang="en-US" altLang="zh-TW" dirty="0" err="1">
                <a:solidFill>
                  <a:srgbClr val="7030A0"/>
                </a:solidFill>
                <a:highlight>
                  <a:srgbClr val="FFFF00"/>
                </a:highlight>
              </a:rPr>
              <a:t>src</a:t>
            </a:r>
            <a:r>
              <a:rPr lang="en-US" altLang="zh-TW" dirty="0"/>
              <a:t>="</a:t>
            </a:r>
            <a:r>
              <a:rPr lang="en-US" altLang="zh-TW" dirty="0">
                <a:solidFill>
                  <a:srgbClr val="7030A0"/>
                </a:solidFill>
              </a:rPr>
              <a:t>a1-</a:t>
            </a:r>
            <a:r>
              <a:rPr lang="zh-TW" altLang="en-US" dirty="0">
                <a:solidFill>
                  <a:srgbClr val="7030A0"/>
                </a:solidFill>
              </a:rPr>
              <a:t>Environmentally friendly mineral water</a:t>
            </a:r>
            <a:r>
              <a:rPr lang="en-US" altLang="zh-TW" dirty="0">
                <a:solidFill>
                  <a:srgbClr val="7030A0"/>
                </a:solidFill>
              </a:rPr>
              <a:t>-</a:t>
            </a:r>
            <a:r>
              <a:rPr lang="zh-TW" altLang="en-US" dirty="0">
                <a:solidFill>
                  <a:srgbClr val="7030A0"/>
                </a:solidFill>
              </a:rPr>
              <a:t>Snow Mountain</a:t>
            </a:r>
            <a:r>
              <a:rPr lang="en-US" altLang="zh-TW" dirty="0">
                <a:solidFill>
                  <a:srgbClr val="7030A0"/>
                </a:solidFill>
              </a:rPr>
              <a:t>.</a:t>
            </a:r>
            <a:r>
              <a:rPr lang="en-US" altLang="zh-TW" dirty="0" err="1">
                <a:solidFill>
                  <a:srgbClr val="7030A0"/>
                </a:solidFill>
              </a:rPr>
              <a:t>png</a:t>
            </a:r>
            <a:r>
              <a:rPr lang="en-US" altLang="zh-TW" dirty="0"/>
              <a:t>"</a:t>
            </a:r>
            <a:br>
              <a:rPr lang="en-US" altLang="zh-TW" dirty="0"/>
            </a:br>
            <a:r>
              <a:rPr lang="en-US" altLang="zh-TW" dirty="0">
                <a:solidFill>
                  <a:srgbClr val="7030A0"/>
                </a:solidFill>
                <a:highlight>
                  <a:srgbClr val="FFFF00"/>
                </a:highlight>
              </a:rPr>
              <a:t>alt</a:t>
            </a:r>
            <a:r>
              <a:rPr lang="en-US" altLang="zh-TW" dirty="0"/>
              <a:t>="</a:t>
            </a:r>
            <a:r>
              <a:rPr lang="zh-TW" altLang="en-US" dirty="0">
                <a:solidFill>
                  <a:srgbClr val="C00000"/>
                </a:solidFill>
              </a:rPr>
              <a:t>Environmentally friendly mineral water from the snowy mountains</a:t>
            </a:r>
            <a:r>
              <a:rPr lang="en-US" altLang="zh-TW" dirty="0"/>
              <a:t>"</a:t>
            </a:r>
            <a:br>
              <a:rPr lang="en-US" altLang="zh-TW" dirty="0"/>
            </a:br>
            <a:r>
              <a:rPr lang="en-US" altLang="zh-TW" dirty="0"/>
              <a:t>title="</a:t>
            </a:r>
            <a:r>
              <a:rPr lang="zh-TW" altLang="en-US" dirty="0">
                <a:solidFill>
                  <a:srgbClr val="C00000"/>
                </a:solidFill>
              </a:rPr>
              <a:t>Environmentally friendly mineral water from the snowy mountains</a:t>
            </a:r>
            <a:r>
              <a:rPr lang="en-US" altLang="zh-TW" dirty="0"/>
              <a:t>" /&gt;</a:t>
            </a:r>
          </a:p>
          <a:p>
            <a:pPr algn="l" rtl="0"/>
            <a:r>
              <a:rPr lang="en-US" altLang="zh-CN" dirty="0" err="1">
                <a:solidFill>
                  <a:srgbClr val="7030A0"/>
                </a:solidFill>
                <a:highlight>
                  <a:srgbClr val="FFFF00"/>
                </a:highlight>
              </a:rPr>
              <a:t>src</a:t>
            </a:r>
            <a:r>
              <a:rPr lang="en-US" altLang="zh-CN" dirty="0"/>
              <a:t> </a:t>
            </a:r>
            <a:r>
              <a:rPr lang="en-US" altLang="zh-CN" dirty="0">
                <a:sym typeface="Wingdings" panose="05000000000000000000" pitchFamily="2" charset="2"/>
              </a:rPr>
              <a:t></a:t>
            </a:r>
            <a:r>
              <a:rPr lang="zh-CN" altLang="en-US" dirty="0"/>
              <a:t>Optimization</a:t>
            </a:r>
            <a:r>
              <a:rPr lang="zh-TW" altLang="en-US" dirty="0"/>
              <a:t>File Name</a:t>
            </a:r>
            <a:r>
              <a:rPr lang="en-US" altLang="zh-TW" dirty="0"/>
              <a:t>(</a:t>
            </a:r>
            <a:r>
              <a:rPr lang="zh-CN" altLang="en-US" dirty="0"/>
              <a:t>English is better</a:t>
            </a:r>
            <a:r>
              <a:rPr lang="en-US" altLang="zh-TW" dirty="0"/>
              <a:t>)</a:t>
            </a:r>
            <a:r>
              <a:rPr lang="zh-CN" altLang="en-US" dirty="0"/>
              <a:t>Able to</a:t>
            </a:r>
            <a:r>
              <a:rPr lang="zh-TW" altLang="en-US" dirty="0"/>
              <a:t>More in line with Chinese</a:t>
            </a:r>
            <a:r>
              <a:rPr lang="en-US" altLang="zh-TW" dirty="0"/>
              <a:t>SEO</a:t>
            </a:r>
            <a:r>
              <a:rPr lang="zh-TW" altLang="en-US" dirty="0"/>
              <a:t>This helps search engines understand the content of the image.</a:t>
            </a:r>
            <a:endParaRPr lang="en-US" altLang="zh-TW" dirty="0"/>
          </a:p>
          <a:p>
            <a:pPr algn="l" rtl="0"/>
            <a:r>
              <a:rPr lang="en-US" altLang="zh-TW" dirty="0">
                <a:solidFill>
                  <a:srgbClr val="7030A0"/>
                </a:solidFill>
                <a:highlight>
                  <a:srgbClr val="FFFF00"/>
                </a:highlight>
              </a:rPr>
              <a:t>alt</a:t>
            </a:r>
            <a:r>
              <a:rPr lang="zh-TW" altLang="en-US" dirty="0"/>
              <a:t>（</a:t>
            </a:r>
            <a:r>
              <a:rPr lang="en-US" altLang="zh-TW" dirty="0"/>
              <a:t>Alternative</a:t>
            </a:r>
            <a:r>
              <a:rPr lang="zh-TW" altLang="en-US" dirty="0"/>
              <a:t>Alternative text)</a:t>
            </a:r>
            <a:endParaRPr lang="en-US" altLang="zh-TW" dirty="0"/>
          </a:p>
          <a:p>
            <a:pPr lvl="1" algn="l" rtl="0"/>
            <a:r>
              <a:rPr lang="zh-CN" altLang="en-US" dirty="0"/>
              <a:t>Function:</a:t>
            </a:r>
            <a:r>
              <a:rPr lang="zh-TW" altLang="en-US" dirty="0"/>
              <a:t>Image alternative text (</a:t>
            </a:r>
            <a:r>
              <a:rPr lang="en-US" altLang="zh-TW" dirty="0"/>
              <a:t>Text</a:t>
            </a:r>
            <a:r>
              <a:rPr lang="zh-TW" altLang="en-US" dirty="0"/>
              <a:t>）</a:t>
            </a:r>
            <a:endParaRPr lang="en-US" altLang="zh-TW" dirty="0"/>
          </a:p>
          <a:p>
            <a:pPr lvl="2" algn="l" rtl="0"/>
            <a:r>
              <a:rPr lang="zh-TW" altLang="en-US" sz="3000" dirty="0">
                <a:solidFill>
                  <a:srgbClr val="C00000"/>
                </a:solidFill>
              </a:rPr>
              <a:t>When the image cannot be displayed</a:t>
            </a:r>
            <a:r>
              <a:rPr lang="en-US" altLang="zh-TW" sz="3000" dirty="0">
                <a:solidFill>
                  <a:srgbClr val="C00000"/>
                </a:solidFill>
              </a:rPr>
              <a:t>(</a:t>
            </a:r>
            <a:r>
              <a:rPr lang="zh-CN" altLang="en-US" sz="3000" dirty="0">
                <a:solidFill>
                  <a:srgbClr val="C00000"/>
                </a:solidFill>
              </a:rPr>
              <a:t>Network problem, or image missing</a:t>
            </a:r>
            <a:r>
              <a:rPr lang="en-US" altLang="zh-TW" sz="3000" dirty="0">
                <a:solidFill>
                  <a:srgbClr val="C00000"/>
                </a:solidFill>
              </a:rPr>
              <a:t>)</a:t>
            </a:r>
          </a:p>
          <a:p>
            <a:pPr lvl="2" algn="l" rtl="0"/>
            <a:r>
              <a:rPr lang="zh-TW" altLang="en-US" sz="3000" dirty="0">
                <a:solidFill>
                  <a:srgbClr val="C00000"/>
                </a:solidFill>
              </a:rPr>
              <a:t>or in</a:t>
            </a:r>
            <a:r>
              <a:rPr lang="zh-CN" altLang="en-US" sz="3000" dirty="0">
                <a:solidFill>
                  <a:srgbClr val="C00000"/>
                </a:solidFill>
              </a:rPr>
              <a:t>Visually Impaired</a:t>
            </a:r>
            <a:r>
              <a:rPr lang="zh-TW" altLang="en-US" sz="3000" dirty="0">
                <a:solidFill>
                  <a:srgbClr val="C00000"/>
                </a:solidFill>
              </a:rPr>
              <a:t>Use a screen reader</a:t>
            </a:r>
            <a:r>
              <a:rPr lang="zh-CN" altLang="en-US" sz="3000" dirty="0">
                <a:solidFill>
                  <a:srgbClr val="C00000"/>
                </a:solidFill>
              </a:rPr>
              <a:t>Hour</a:t>
            </a:r>
            <a:endParaRPr lang="en-US" altLang="zh-CN" sz="3000" dirty="0">
              <a:solidFill>
                <a:srgbClr val="C00000"/>
              </a:solidFill>
            </a:endParaRPr>
          </a:p>
          <a:p>
            <a:pPr lvl="1" algn="l" rtl="0"/>
            <a:r>
              <a:rPr lang="en-US" altLang="zh-TW" dirty="0"/>
              <a:t>alt</a:t>
            </a:r>
            <a:r>
              <a:rPr lang="zh-TW" altLang="en-US" dirty="0"/>
              <a:t>The text provided by the attribute will be displayed or read</a:t>
            </a:r>
            <a:endParaRPr lang="en-US" altLang="zh-TW" dirty="0"/>
          </a:p>
          <a:p>
            <a:pPr lvl="1" algn="l" rtl="0"/>
            <a:r>
              <a:rPr lang="zh-CN" altLang="en-US" dirty="0"/>
              <a:t>Helps</a:t>
            </a:r>
            <a:r>
              <a:rPr lang="zh-TW" altLang="en-US" dirty="0"/>
              <a:t>Accessibility aids</a:t>
            </a:r>
            <a:r>
              <a:rPr lang="zh-CN" altLang="en-US" dirty="0"/>
              <a:t>,</a:t>
            </a:r>
            <a:r>
              <a:rPr lang="zh-TW" altLang="en-US" dirty="0"/>
              <a:t>Enhance user experience</a:t>
            </a:r>
          </a:p>
        </p:txBody>
      </p:sp>
      <p:sp>
        <p:nvSpPr>
          <p:cNvPr id="3" name="標題 2">
            <a:extLst>
              <a:ext uri="{FF2B5EF4-FFF2-40B4-BE49-F238E27FC236}">
                <a16:creationId xmlns:a16="http://schemas.microsoft.com/office/drawing/2014/main" id="{68795B5C-E4C1-4C9B-8E77-69AB04454B0D}"/>
              </a:ext>
            </a:extLst>
          </p:cNvPr>
          <p:cNvSpPr>
            <a:spLocks noGrp="1"/>
          </p:cNvSpPr>
          <p:nvPr>
            <p:ph type="title"/>
          </p:nvPr>
        </p:nvSpPr>
        <p:spPr/>
        <p:txBody>
          <a:bodyPr>
            <a:normAutofit fontScale="90000"/>
          </a:bodyPr>
          <a:lstStyle/>
          <a:p>
            <a:pPr algn="l" rtl="0"/>
            <a:r>
              <a:rPr lang="en-US" altLang="zh-CN" sz="4400" dirty="0"/>
              <a:t>Optimize 【a1.png】 to meet SEO standards.</a:t>
            </a:r>
            <a:endParaRPr lang="zh-TW" altLang="en-US" sz="4400" dirty="0"/>
          </a:p>
        </p:txBody>
      </p:sp>
      <p:pic>
        <p:nvPicPr>
          <p:cNvPr id="5" name="圖片 4">
            <a:extLst>
              <a:ext uri="{FF2B5EF4-FFF2-40B4-BE49-F238E27FC236}">
                <a16:creationId xmlns:a16="http://schemas.microsoft.com/office/drawing/2014/main" id="{1AEFCE4D-C499-40C5-B610-1617A7DAA1EE}"/>
              </a:ext>
            </a:extLst>
          </p:cNvPr>
          <p:cNvPicPr>
            <a:picLocks noChangeAspect="1"/>
          </p:cNvPicPr>
          <p:nvPr/>
        </p:nvPicPr>
        <p:blipFill>
          <a:blip r:embed="rId2"/>
          <a:stretch>
            <a:fillRect/>
          </a:stretch>
        </p:blipFill>
        <p:spPr>
          <a:xfrm>
            <a:off x="6423272" y="0"/>
            <a:ext cx="2543175" cy="1800225"/>
          </a:xfrm>
          <a:prstGeom prst="rect">
            <a:avLst/>
          </a:prstGeom>
        </p:spPr>
      </p:pic>
    </p:spTree>
    <p:extLst>
      <p:ext uri="{BB962C8B-B14F-4D97-AF65-F5344CB8AC3E}">
        <p14:creationId xmlns:p14="http://schemas.microsoft.com/office/powerpoint/2010/main" val="1342092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B93333-C7C9-407C-AFD9-2947885F3DDE}"/>
              </a:ext>
            </a:extLst>
          </p:cNvPr>
          <p:cNvSpPr>
            <a:spLocks noGrp="1"/>
          </p:cNvSpPr>
          <p:nvPr>
            <p:ph idx="1"/>
          </p:nvPr>
        </p:nvSpPr>
        <p:spPr/>
        <p:txBody>
          <a:bodyPr>
            <a:normAutofit fontScale="92500" lnSpcReduction="20000"/>
          </a:bodyPr>
          <a:lstStyle/>
          <a:p>
            <a:pPr lvl="1" algn="l" rtl="0"/>
            <a:r>
              <a:rPr lang="en-US" altLang="zh-TW" dirty="0"/>
              <a:t>&lt;</a:t>
            </a:r>
            <a:r>
              <a:rPr lang="en-US" altLang="zh-TW" dirty="0" err="1"/>
              <a:t>img</a:t>
            </a:r>
            <a:r>
              <a:rPr lang="en-US" altLang="zh-TW" dirty="0"/>
              <a:t> </a:t>
            </a:r>
            <a:r>
              <a:rPr lang="en-US" altLang="zh-TW" dirty="0" err="1">
                <a:solidFill>
                  <a:srgbClr val="7030A0"/>
                </a:solidFill>
                <a:highlight>
                  <a:srgbClr val="FFFF00"/>
                </a:highlight>
              </a:rPr>
              <a:t>src</a:t>
            </a:r>
            <a:r>
              <a:rPr lang="en-US" altLang="zh-TW" dirty="0"/>
              <a:t>="</a:t>
            </a:r>
            <a:r>
              <a:rPr lang="en-US" altLang="zh-TW" dirty="0">
                <a:solidFill>
                  <a:srgbClr val="7030A0"/>
                </a:solidFill>
              </a:rPr>
              <a:t>a1-</a:t>
            </a:r>
            <a:r>
              <a:rPr lang="zh-TW" altLang="en-US" dirty="0">
                <a:solidFill>
                  <a:srgbClr val="7030A0"/>
                </a:solidFill>
              </a:rPr>
              <a:t>Environmentally friendly mineral water</a:t>
            </a:r>
            <a:r>
              <a:rPr lang="en-US" altLang="zh-TW" dirty="0">
                <a:solidFill>
                  <a:srgbClr val="7030A0"/>
                </a:solidFill>
              </a:rPr>
              <a:t>-</a:t>
            </a:r>
            <a:r>
              <a:rPr lang="zh-TW" altLang="en-US" dirty="0">
                <a:solidFill>
                  <a:srgbClr val="7030A0"/>
                </a:solidFill>
              </a:rPr>
              <a:t>Snow Mountain</a:t>
            </a:r>
            <a:r>
              <a:rPr lang="en-US" altLang="zh-TW" dirty="0">
                <a:solidFill>
                  <a:srgbClr val="7030A0"/>
                </a:solidFill>
              </a:rPr>
              <a:t>.</a:t>
            </a:r>
            <a:r>
              <a:rPr lang="en-US" altLang="zh-TW" dirty="0" err="1">
                <a:solidFill>
                  <a:srgbClr val="7030A0"/>
                </a:solidFill>
              </a:rPr>
              <a:t>png</a:t>
            </a:r>
            <a:r>
              <a:rPr lang="en-US" altLang="zh-TW" dirty="0"/>
              <a:t>"</a:t>
            </a:r>
            <a:br>
              <a:rPr lang="en-US" altLang="zh-TW" dirty="0"/>
            </a:br>
            <a:r>
              <a:rPr lang="en-US" altLang="zh-TW" dirty="0">
                <a:solidFill>
                  <a:srgbClr val="7030A0"/>
                </a:solidFill>
                <a:highlight>
                  <a:srgbClr val="FFFF00"/>
                </a:highlight>
              </a:rPr>
              <a:t>alt</a:t>
            </a:r>
            <a:r>
              <a:rPr lang="en-US" altLang="zh-TW" dirty="0"/>
              <a:t>="</a:t>
            </a:r>
            <a:r>
              <a:rPr lang="zh-TW" altLang="en-US" dirty="0">
                <a:solidFill>
                  <a:srgbClr val="C00000"/>
                </a:solidFill>
              </a:rPr>
              <a:t>Environmentally friendly mineral water from the snowy mountains</a:t>
            </a:r>
            <a:r>
              <a:rPr lang="en-US" altLang="zh-TW" dirty="0"/>
              <a:t>"</a:t>
            </a:r>
            <a:br>
              <a:rPr lang="en-US" altLang="zh-TW" dirty="0"/>
            </a:br>
            <a:r>
              <a:rPr lang="en-US" altLang="zh-TW" dirty="0">
                <a:solidFill>
                  <a:srgbClr val="7030A0"/>
                </a:solidFill>
                <a:highlight>
                  <a:srgbClr val="FFFF00"/>
                </a:highlight>
              </a:rPr>
              <a:t>title</a:t>
            </a:r>
            <a:r>
              <a:rPr lang="en-US" altLang="zh-TW" dirty="0"/>
              <a:t>="</a:t>
            </a:r>
            <a:r>
              <a:rPr lang="zh-TW" altLang="en-US" dirty="0">
                <a:solidFill>
                  <a:srgbClr val="C00000"/>
                </a:solidFill>
              </a:rPr>
              <a:t>Environmentally friendly mineral water from the snowy mountains</a:t>
            </a:r>
            <a:r>
              <a:rPr lang="en-US" altLang="zh-TW" dirty="0"/>
              <a:t>" /&gt;</a:t>
            </a:r>
          </a:p>
          <a:p>
            <a:pPr algn="l" rtl="0"/>
            <a:r>
              <a:rPr lang="en-US" altLang="zh-CN" sz="4400" dirty="0">
                <a:solidFill>
                  <a:srgbClr val="7030A0"/>
                </a:solidFill>
                <a:highlight>
                  <a:srgbClr val="FFFF00"/>
                </a:highlight>
              </a:rPr>
              <a:t>title</a:t>
            </a:r>
            <a:endParaRPr lang="en-US" altLang="zh-TW" sz="4400" dirty="0"/>
          </a:p>
          <a:p>
            <a:pPr lvl="1" algn="l" rtl="0"/>
            <a:r>
              <a:rPr lang="zh-CN" altLang="en-US" sz="3200" dirty="0"/>
              <a:t>Function:</a:t>
            </a:r>
            <a:r>
              <a:rPr lang="zh-TW" altLang="en-US" sz="3200" dirty="0"/>
              <a:t>When the user</a:t>
            </a:r>
            <a:r>
              <a:rPr lang="zh-TW" altLang="en-US" sz="3200" dirty="0">
                <a:solidFill>
                  <a:srgbClr val="C00000"/>
                </a:solidFill>
              </a:rPr>
              <a:t>will</a:t>
            </a:r>
            <a:r>
              <a:rPr lang="zh-TW" altLang="en-US" sz="3200" dirty="0">
                <a:solidFill>
                  <a:srgbClr val="C00000"/>
                </a:solidFill>
                <a:highlight>
                  <a:srgbClr val="FFFF00"/>
                </a:highlight>
              </a:rPr>
              <a:t>Mouse hover</a:t>
            </a:r>
            <a:r>
              <a:rPr lang="zh-TW" altLang="en-US" sz="3200" dirty="0">
                <a:solidFill>
                  <a:srgbClr val="C00000"/>
                </a:solidFill>
              </a:rPr>
              <a:t>When on the picture</a:t>
            </a:r>
            <a:r>
              <a:rPr lang="zh-CN" altLang="en-US" sz="3200" dirty="0"/>
              <a:t>,</a:t>
            </a:r>
            <a:r>
              <a:rPr lang="zh-TW" altLang="en-US" sz="3200" dirty="0">
                <a:solidFill>
                  <a:srgbClr val="C00000"/>
                </a:solidFill>
              </a:rPr>
              <a:t>Will show</a:t>
            </a:r>
            <a:r>
              <a:rPr lang="zh-TW" altLang="en-US" sz="3200" dirty="0"/>
              <a:t>"Environmentally friendly mineral water from the snowy mountains",</a:t>
            </a:r>
            <a:endParaRPr lang="en-US" altLang="zh-TW" sz="3200" dirty="0"/>
          </a:p>
          <a:p>
            <a:pPr lvl="1" algn="l" rtl="0"/>
            <a:r>
              <a:rPr lang="zh-TW" altLang="en-US" sz="3200" dirty="0"/>
              <a:t>This helps improve the user experience.</a:t>
            </a:r>
          </a:p>
        </p:txBody>
      </p:sp>
      <p:sp>
        <p:nvSpPr>
          <p:cNvPr id="3" name="標題 2">
            <a:extLst>
              <a:ext uri="{FF2B5EF4-FFF2-40B4-BE49-F238E27FC236}">
                <a16:creationId xmlns:a16="http://schemas.microsoft.com/office/drawing/2014/main" id="{68795B5C-E4C1-4C9B-8E77-69AB04454B0D}"/>
              </a:ext>
            </a:extLst>
          </p:cNvPr>
          <p:cNvSpPr>
            <a:spLocks noGrp="1"/>
          </p:cNvSpPr>
          <p:nvPr>
            <p:ph type="title"/>
          </p:nvPr>
        </p:nvSpPr>
        <p:spPr/>
        <p:txBody>
          <a:bodyPr>
            <a:normAutofit fontScale="90000"/>
          </a:bodyPr>
          <a:lstStyle/>
          <a:p>
            <a:pPr algn="l" rtl="0"/>
            <a:r>
              <a:rPr lang="en-US" altLang="zh-CN" sz="4400" dirty="0"/>
              <a:t>Optimize 【a1.png】 to meet SEO standards.</a:t>
            </a:r>
            <a:endParaRPr lang="zh-TW" altLang="en-US" sz="4400" dirty="0"/>
          </a:p>
        </p:txBody>
      </p:sp>
      <p:pic>
        <p:nvPicPr>
          <p:cNvPr id="5" name="圖片 4">
            <a:extLst>
              <a:ext uri="{FF2B5EF4-FFF2-40B4-BE49-F238E27FC236}">
                <a16:creationId xmlns:a16="http://schemas.microsoft.com/office/drawing/2014/main" id="{1AEFCE4D-C499-40C5-B610-1617A7DAA1EE}"/>
              </a:ext>
            </a:extLst>
          </p:cNvPr>
          <p:cNvPicPr>
            <a:picLocks noChangeAspect="1"/>
          </p:cNvPicPr>
          <p:nvPr/>
        </p:nvPicPr>
        <p:blipFill>
          <a:blip r:embed="rId2"/>
          <a:stretch>
            <a:fillRect/>
          </a:stretch>
        </p:blipFill>
        <p:spPr>
          <a:xfrm>
            <a:off x="6423272" y="0"/>
            <a:ext cx="2543175" cy="1800225"/>
          </a:xfrm>
          <a:prstGeom prst="rect">
            <a:avLst/>
          </a:prstGeom>
        </p:spPr>
      </p:pic>
    </p:spTree>
    <p:extLst>
      <p:ext uri="{BB962C8B-B14F-4D97-AF65-F5344CB8AC3E}">
        <p14:creationId xmlns:p14="http://schemas.microsoft.com/office/powerpoint/2010/main" val="1061891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FB5327D-6341-4FD6-A049-3E71601A35EA}"/>
              </a:ext>
            </a:extLst>
          </p:cNvPr>
          <p:cNvSpPr>
            <a:spLocks noGrp="1"/>
          </p:cNvSpPr>
          <p:nvPr>
            <p:ph type="subTitle" idx="1"/>
          </p:nvPr>
        </p:nvSpPr>
        <p:spPr>
          <a:xfrm>
            <a:off x="441045" y="782425"/>
            <a:ext cx="8495931" cy="4647414"/>
          </a:xfrm>
        </p:spPr>
        <p:txBody>
          <a:bodyPr>
            <a:normAutofit fontScale="92500" lnSpcReduction="10000"/>
          </a:bodyPr>
          <a:lstStyle/>
          <a:p>
            <a:pPr algn="l" rtl="0"/>
            <a:r>
              <a:rPr lang="en-US" altLang="zh-CN" sz="4600" u="sng" dirty="0"/>
              <a:t>Question:</a:t>
            </a:r>
          </a:p>
          <a:p>
            <a:pPr algn="l" rtl="0"/>
            <a:endParaRPr lang="en-US" altLang="zh-CN" sz="4600" u="sng" dirty="0"/>
          </a:p>
          <a:p>
            <a:pPr algn="l" rtl="0"/>
            <a:r>
              <a:rPr lang="en-US" altLang="zh-CN" sz="4600" dirty="0"/>
              <a:t>For a business website, should 【SEO keywords】 be handled internally, or should a marketing company be hired to do it?</a:t>
            </a:r>
            <a:endParaRPr lang="en-US" altLang="zh-TW" sz="5400" dirty="0">
              <a:solidFill>
                <a:srgbClr val="7030A0"/>
              </a:solidFill>
            </a:endParaRPr>
          </a:p>
        </p:txBody>
      </p:sp>
    </p:spTree>
    <p:extLst>
      <p:ext uri="{BB962C8B-B14F-4D97-AF65-F5344CB8AC3E}">
        <p14:creationId xmlns:p14="http://schemas.microsoft.com/office/powerpoint/2010/main" val="2313181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BF72600-A695-490B-9B3A-06B7350AFCB4}"/>
              </a:ext>
            </a:extLst>
          </p:cNvPr>
          <p:cNvSpPr>
            <a:spLocks noGrp="1"/>
          </p:cNvSpPr>
          <p:nvPr>
            <p:ph idx="1"/>
          </p:nvPr>
        </p:nvSpPr>
        <p:spPr/>
        <p:txBody>
          <a:bodyPr>
            <a:normAutofit fontScale="85000" lnSpcReduction="20000"/>
          </a:bodyPr>
          <a:lstStyle/>
          <a:p>
            <a:pPr algn="l" rtl="0"/>
            <a:r>
              <a:rPr lang="zh-CN" altLang="en-US" dirty="0">
                <a:solidFill>
                  <a:srgbClr val="7030A0"/>
                </a:solidFill>
              </a:rPr>
              <a:t>method</a:t>
            </a:r>
            <a:r>
              <a:rPr lang="en-US" altLang="zh-CN" dirty="0">
                <a:solidFill>
                  <a:srgbClr val="7030A0"/>
                </a:solidFill>
              </a:rPr>
              <a:t>1</a:t>
            </a:r>
            <a:r>
              <a:rPr lang="zh-CN" altLang="en-US" dirty="0">
                <a:solidFill>
                  <a:srgbClr val="7030A0"/>
                </a:solidFill>
              </a:rPr>
              <a:t>: If you understand the principle, you can do it yourself</a:t>
            </a:r>
            <a:endParaRPr lang="en-US" altLang="zh-CN" dirty="0">
              <a:solidFill>
                <a:srgbClr val="7030A0"/>
              </a:solidFill>
            </a:endParaRPr>
          </a:p>
          <a:p>
            <a:pPr lvl="1" algn="l" rtl="0"/>
            <a:r>
              <a:rPr lang="zh-CN" altLang="en-US" sz="3600" dirty="0"/>
              <a:t>The company does it itself, and can make regular revisions and continuous optimizations</a:t>
            </a:r>
            <a:endParaRPr lang="en-US" altLang="zh-CN" sz="3600" dirty="0"/>
          </a:p>
          <a:p>
            <a:pPr algn="l" rtl="0"/>
            <a:endParaRPr lang="en-US" altLang="zh-CN" dirty="0"/>
          </a:p>
          <a:p>
            <a:pPr algn="l" rtl="0"/>
            <a:r>
              <a:rPr lang="zh-CN" altLang="en-US" dirty="0">
                <a:solidFill>
                  <a:srgbClr val="7030A0"/>
                </a:solidFill>
              </a:rPr>
              <a:t>method</a:t>
            </a:r>
            <a:r>
              <a:rPr lang="en-US" altLang="zh-CN" dirty="0">
                <a:solidFill>
                  <a:srgbClr val="7030A0"/>
                </a:solidFill>
              </a:rPr>
              <a:t>2</a:t>
            </a:r>
            <a:r>
              <a:rPr lang="zh-CN" altLang="en-US" dirty="0">
                <a:solidFill>
                  <a:srgbClr val="7030A0"/>
                </a:solidFill>
              </a:rPr>
              <a:t>: If you don’t understand, outsource it to a marketing company</a:t>
            </a:r>
            <a:endParaRPr lang="en-US" altLang="zh-CN" dirty="0">
              <a:solidFill>
                <a:srgbClr val="7030A0"/>
              </a:solidFill>
            </a:endParaRPr>
          </a:p>
          <a:p>
            <a:pPr lvl="1" algn="l" rtl="0"/>
            <a:r>
              <a:rPr lang="zh-CN" altLang="en-US" sz="3600" dirty="0"/>
              <a:t>The price is not cheap</a:t>
            </a:r>
            <a:endParaRPr lang="en-US" altLang="zh-CN" sz="3600" dirty="0"/>
          </a:p>
          <a:p>
            <a:pPr lvl="1" algn="l" rtl="0"/>
            <a:r>
              <a:rPr lang="zh-CN" altLang="en-US" sz="3600" dirty="0"/>
              <a:t>Cannot be constantly corrected</a:t>
            </a:r>
            <a:endParaRPr lang="zh-TW" altLang="en-US" sz="3600" dirty="0"/>
          </a:p>
        </p:txBody>
      </p:sp>
      <p:sp>
        <p:nvSpPr>
          <p:cNvPr id="3" name="標題 2">
            <a:extLst>
              <a:ext uri="{FF2B5EF4-FFF2-40B4-BE49-F238E27FC236}">
                <a16:creationId xmlns:a16="http://schemas.microsoft.com/office/drawing/2014/main" id="{216C9C27-9A19-4A7F-A926-A1095C15A474}"/>
              </a:ext>
            </a:extLst>
          </p:cNvPr>
          <p:cNvSpPr>
            <a:spLocks noGrp="1"/>
          </p:cNvSpPr>
          <p:nvPr>
            <p:ph type="title"/>
          </p:nvPr>
        </p:nvSpPr>
        <p:spPr/>
        <p:txBody>
          <a:bodyPr>
            <a:noAutofit/>
          </a:bodyPr>
          <a:lstStyle/>
          <a:p>
            <a:pPr algn="l" rtl="0"/>
            <a:r>
              <a:rPr lang="en-US" altLang="zh-CN" sz="3200" dirty="0"/>
              <a:t>Should the **SEO keywords** for a business website be managed internally or by hiring a marketing company?</a:t>
            </a:r>
            <a:endParaRPr lang="zh-TW" altLang="en-US" sz="3200" dirty="0"/>
          </a:p>
        </p:txBody>
      </p:sp>
    </p:spTree>
    <p:extLst>
      <p:ext uri="{BB962C8B-B14F-4D97-AF65-F5344CB8AC3E}">
        <p14:creationId xmlns:p14="http://schemas.microsoft.com/office/powerpoint/2010/main" val="3790741411"/>
      </p:ext>
    </p:extLst>
  </p:cSld>
  <p:clrMapOvr>
    <a:masterClrMapping/>
  </p:clrMapOvr>
</p:sld>
</file>

<file path=ppt/theme/theme1.xml><?xml version="1.0" encoding="utf-8"?>
<a:theme xmlns:a="http://schemas.openxmlformats.org/drawingml/2006/main" name="佈景主題4-粗體大字">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21873A"/>
      </a:hlink>
      <a:folHlink>
        <a:srgbClr val="717E00"/>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佈景主題4-粗體大字" id="{FAB37755-8BFD-40C9-964E-A3E00EB2AC0B}" vid="{1590615A-8909-46AD-9BAB-84E7CBD626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佈景主題4-粗體大字</Template>
  <TotalTime>4406</TotalTime>
  <Words>6007</Words>
  <Application>Microsoft Office PowerPoint</Application>
  <PresentationFormat>如螢幕大小 (4:3)</PresentationFormat>
  <Paragraphs>501</Paragraphs>
  <Slides>94</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94</vt:i4>
      </vt:variant>
    </vt:vector>
  </HeadingPairs>
  <TitlesOfParts>
    <vt:vector size="101" baseType="lpstr">
      <vt:lpstr>Segoe Condensed</vt:lpstr>
      <vt:lpstr>微軟正黑體</vt:lpstr>
      <vt:lpstr>Arial</vt:lpstr>
      <vt:lpstr>Bookman Old Style</vt:lpstr>
      <vt:lpstr>Calibri</vt:lpstr>
      <vt:lpstr>Roboto</vt:lpstr>
      <vt:lpstr>佈景主題4-粗體大字</vt:lpstr>
      <vt:lpstr>Ching-Wen Chen</vt:lpstr>
      <vt:lpstr>Unit Outline</vt:lpstr>
      <vt:lpstr>1.Definition and Importance of SEO</vt:lpstr>
      <vt:lpstr>PowerPoint 簡報</vt:lpstr>
      <vt:lpstr>The horizontal axis represents ranking position, and the vertical axis represents traffic.   The higher the ranking, the greater the traffic.</vt:lpstr>
      <vt:lpstr>The traffic for the first position in Google search results reaches as high as 27.6%.</vt:lpstr>
      <vt:lpstr>The relationship between organic ranking and click-through rate (CTR)</vt:lpstr>
      <vt:lpstr>PowerPoint 簡報</vt:lpstr>
      <vt:lpstr>Organic traffic</vt:lpstr>
      <vt:lpstr>PowerPoint 簡報</vt:lpstr>
      <vt:lpstr>There are two types of Search Engine Marketing (SEM).</vt:lpstr>
      <vt:lpstr>There are two types of Search Engine Marketing (SEM).</vt:lpstr>
      <vt:lpstr>PowerPoint 簡報</vt:lpstr>
      <vt:lpstr>PowerPoint 簡報</vt:lpstr>
      <vt:lpstr>How does the Google search engine calculate ranking and order?</vt:lpstr>
      <vt:lpstr>How does the Google search engine calculate ranking and order?</vt:lpstr>
      <vt:lpstr>How does the Google search engine calculate ranking and order?</vt:lpstr>
      <vt:lpstr>How does the Google search engine calculate ranking and order?</vt:lpstr>
      <vt:lpstr>How does the Google search engine calculate ranking and order?</vt:lpstr>
      <vt:lpstr>PowerPoint 簡報</vt:lpstr>
      <vt:lpstr>Key factors for Google website ranking:</vt:lpstr>
      <vt:lpstr>PowerPoint 簡報</vt:lpstr>
      <vt:lpstr>PowerPoint 簡報</vt:lpstr>
      <vt:lpstr>Could your company's (automotive coating) webpage include the following popular keywords?</vt:lpstr>
      <vt:lpstr>Could your company's (automotive coating) webpage include the following popular keywords?</vt:lpstr>
      <vt:lpstr>Why is keyword research still necessary?</vt:lpstr>
      <vt:lpstr>PowerPoint 簡報</vt:lpstr>
      <vt:lpstr>The four key factors for handling Google website ranking.</vt:lpstr>
      <vt:lpstr>PowerPoint 簡報</vt:lpstr>
      <vt:lpstr>Practical Steps for SEO Webpage Implementation This Semester</vt:lpstr>
      <vt:lpstr>Optimize pictures</vt:lpstr>
      <vt:lpstr>Correct SEO Web page implementation steps</vt:lpstr>
      <vt:lpstr>Correct SEO Web page implementation steps</vt:lpstr>
      <vt:lpstr>PowerPoint 簡報</vt:lpstr>
      <vt:lpstr>2.Core Elements of SEO</vt:lpstr>
      <vt:lpstr>PowerPoint 簡報</vt:lpstr>
      <vt:lpstr>There are four types of keyword intent.</vt:lpstr>
      <vt:lpstr>PowerPoint 簡報</vt:lpstr>
      <vt:lpstr>Which has the most monthly searches?</vt:lpstr>
      <vt:lpstr>Which has the least monthly searches?</vt:lpstr>
      <vt:lpstr>Search Volume Distribution Chart for the Four Types of Keyword Intent</vt:lpstr>
      <vt:lpstr>PowerPoint 簡報</vt:lpstr>
      <vt:lpstr>What kind of keywords should I set to make my 【Newbie Page】Traffic volume increased significantly?</vt:lpstr>
      <vt:lpstr>PowerPoint 簡報</vt:lpstr>
      <vt:lpstr>How to quickly boost your **credit rating** with Google in the short term.</vt:lpstr>
      <vt:lpstr>PowerPoint 簡報</vt:lpstr>
      <vt:lpstr>The strategy for a **beginner website** is: Step 1: Start with **long-tail keywords**.</vt:lpstr>
      <vt:lpstr>The strategy for a **beginner website** is: Step 1: Start with **long-tail keywords**.</vt:lpstr>
      <vt:lpstr>The strategy for a **beginner website** is: Step 3: In the long term, focus on **core keywords**.</vt:lpstr>
      <vt:lpstr>【Newbie Page】The strategic approach is: Steps3:Do it again in the long term【Core keywords】</vt:lpstr>
      <vt:lpstr>PowerPoint 簡報</vt:lpstr>
      <vt:lpstr>PowerPoint 簡報</vt:lpstr>
      <vt:lpstr>PowerPoint 簡報</vt:lpstr>
      <vt:lpstr>PowerPoint 簡報</vt:lpstr>
      <vt:lpstr>PowerPoint 簡報</vt:lpstr>
      <vt:lpstr>How long does it take to see results after setting **SEO keywords**?</vt:lpstr>
      <vt:lpstr>PowerPoint 簡報</vt:lpstr>
      <vt:lpstr>Can the article contain many popular keywords?</vt:lpstr>
      <vt:lpstr>PowerPoint 簡報</vt:lpstr>
      <vt:lpstr>Two free methods to obtain **SEO keywords**</vt:lpstr>
      <vt:lpstr>PowerPoint 簡報</vt:lpstr>
      <vt:lpstr>Using Google Ads to obtain a 【keyword list】 ranked by monthly search volume.</vt:lpstr>
      <vt:lpstr>Using Google Ads to obtain a 【keyword list】 ranked by monthly search volume.</vt:lpstr>
      <vt:lpstr>PowerPoint 簡報</vt:lpstr>
      <vt:lpstr>PowerPoint 簡報</vt:lpstr>
      <vt:lpstr>PowerPoint 簡報</vt:lpstr>
      <vt:lpstr>PowerPoint 簡報</vt:lpstr>
      <vt:lpstr>PowerPoint 簡報</vt:lpstr>
      <vt:lpstr>PowerPoint 簡報</vt:lpstr>
      <vt:lpstr>台北科技大學，統編：92021164 10608台北市大安區忠孝東路三段1號</vt:lpstr>
      <vt:lpstr>Setup complete screen.</vt:lpstr>
      <vt:lpstr>Using Google Ads to obtain a 【keyword list】 ranked by monthly search volume.</vt:lpstr>
      <vt:lpstr>Using Google Ads to obtain a 【keyword list】 ranked by monthly search volume.</vt:lpstr>
      <vt:lpstr>Query: 汽車美容→ A total of 1,410 keywords.</vt:lpstr>
      <vt:lpstr>Open Excel (CSV)</vt:lpstr>
      <vt:lpstr>Open Excel (CSV)</vt:lpstr>
      <vt:lpstr>Open Excel (CSV)</vt:lpstr>
      <vt:lpstr>Copy the keywords with a search volume of over 500 to ChatGPT 4.0</vt:lpstr>
      <vt:lpstr>Step 5: ChatGPT 4.0 selects 20 long-tail keywords</vt:lpstr>
      <vt:lpstr>Step 6: Ask ChatGPT 4.0 to integrate these 20 keywords into your webpage article.</vt:lpstr>
      <vt:lpstr>PowerPoint 簡報</vt:lpstr>
      <vt:lpstr>Step 1: Write the draft of the mineral water product article.</vt:lpstr>
      <vt:lpstr>Step 2: Use Google Ads to look up the monthly search keywords for mineral water.</vt:lpstr>
      <vt:lpstr>Step 3: Filter the column and copy keywords with a search volume &gt; 500, then paste them into ChatGPT.</vt:lpstr>
      <vt:lpstr>Step 4: The 20 long-tail keywords after filtering:</vt:lpstr>
      <vt:lpstr>Step 5: Ask ChatGPT 4.0 to incorporate the long-tail keyword list into the product article.</vt:lpstr>
      <vt:lpstr>Step 6: The product article after adding the keywords</vt:lpstr>
      <vt:lpstr>PowerPoint 簡報</vt:lpstr>
      <vt:lpstr>Correct SEO webpage implementation Step 4</vt:lpstr>
      <vt:lpstr>Optimize 【a1.png】 to meet SEO standards.</vt:lpstr>
      <vt:lpstr>Optimize 【a1.png】 to meet SEO standards.</vt:lpstr>
      <vt:lpstr>Optimize 【a1.png】 to meet SEO standards.</vt:lpstr>
      <vt:lpstr>PowerPoint 簡報</vt:lpstr>
      <vt:lpstr>Should the **SEO keywords** for a business website be managed internally or by hiring a marketing company?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陳擎文</dc:title>
  <dc:subject/>
  <dc:creator/>
  <cp:keywords/>
  <dc:description>generated using python-pptx</dc:description>
  <cp:lastModifiedBy>tsu ccw</cp:lastModifiedBy>
  <cp:revision>105</cp:revision>
  <dcterms:created xsi:type="dcterms:W3CDTF">2013-01-27T09:14:16Z</dcterms:created>
  <dcterms:modified xsi:type="dcterms:W3CDTF">2024-09-06T07:33:21Z</dcterms:modified>
  <cp:category/>
</cp:coreProperties>
</file>